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63" r:id="rId6"/>
    <p:sldId id="280" r:id="rId7"/>
    <p:sldId id="282" r:id="rId8"/>
    <p:sldId id="283" r:id="rId9"/>
    <p:sldId id="284" r:id="rId10"/>
    <p:sldId id="285" r:id="rId11"/>
    <p:sldId id="286" r:id="rId12"/>
    <p:sldId id="288" r:id="rId13"/>
    <p:sldId id="270" r:id="rId14"/>
    <p:sldId id="27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362509-17A2-4BAF-86B7-6A8AA5712FFF}" v="16" dt="2024-04-15T16:48:36.7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64" autoAdjust="0"/>
    <p:restoredTop sz="94698"/>
  </p:normalViewPr>
  <p:slideViewPr>
    <p:cSldViewPr snapToGrid="0">
      <p:cViewPr varScale="1">
        <p:scale>
          <a:sx n="108" d="100"/>
          <a:sy n="108" d="100"/>
        </p:scale>
        <p:origin x="88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sad, Bhagya" userId="b113d1a8-f5c0-4424-b591-5fb5910f23e2" providerId="ADAL" clId="{7F362509-17A2-4BAF-86B7-6A8AA5712FFF}"/>
    <pc:docChg chg="undo custSel modSld">
      <pc:chgData name="Prasad, Bhagya" userId="b113d1a8-f5c0-4424-b591-5fb5910f23e2" providerId="ADAL" clId="{7F362509-17A2-4BAF-86B7-6A8AA5712FFF}" dt="2024-04-15T16:49:59.574" v="589" actId="1076"/>
      <pc:docMkLst>
        <pc:docMk/>
      </pc:docMkLst>
      <pc:sldChg chg="modSp mod">
        <pc:chgData name="Prasad, Bhagya" userId="b113d1a8-f5c0-4424-b591-5fb5910f23e2" providerId="ADAL" clId="{7F362509-17A2-4BAF-86B7-6A8AA5712FFF}" dt="2024-04-15T16:46:15.846" v="441" actId="14100"/>
        <pc:sldMkLst>
          <pc:docMk/>
          <pc:sldMk cId="3827522132" sldId="256"/>
        </pc:sldMkLst>
        <pc:spChg chg="mod">
          <ac:chgData name="Prasad, Bhagya" userId="b113d1a8-f5c0-4424-b591-5fb5910f23e2" providerId="ADAL" clId="{7F362509-17A2-4BAF-86B7-6A8AA5712FFF}" dt="2024-04-15T16:46:15.846" v="441" actId="14100"/>
          <ac:spMkLst>
            <pc:docMk/>
            <pc:sldMk cId="3827522132" sldId="256"/>
            <ac:spMk id="40" creationId="{EE90A611-4D36-F294-E06A-A9EEC8BF7CA7}"/>
          </ac:spMkLst>
        </pc:spChg>
      </pc:sldChg>
      <pc:sldChg chg="modSp mod">
        <pc:chgData name="Prasad, Bhagya" userId="b113d1a8-f5c0-4424-b591-5fb5910f23e2" providerId="ADAL" clId="{7F362509-17A2-4BAF-86B7-6A8AA5712FFF}" dt="2024-04-15T16:49:59.574" v="589" actId="1076"/>
        <pc:sldMkLst>
          <pc:docMk/>
          <pc:sldMk cId="1054731366" sldId="263"/>
        </pc:sldMkLst>
        <pc:spChg chg="mod">
          <ac:chgData name="Prasad, Bhagya" userId="b113d1a8-f5c0-4424-b591-5fb5910f23e2" providerId="ADAL" clId="{7F362509-17A2-4BAF-86B7-6A8AA5712FFF}" dt="2024-04-15T16:49:45.943" v="586" actId="1076"/>
          <ac:spMkLst>
            <pc:docMk/>
            <pc:sldMk cId="1054731366" sldId="263"/>
            <ac:spMk id="2" creationId="{13487824-B59A-1D9A-D3E4-578D78735ADE}"/>
          </ac:spMkLst>
        </pc:spChg>
        <pc:spChg chg="mod">
          <ac:chgData name="Prasad, Bhagya" userId="b113d1a8-f5c0-4424-b591-5fb5910f23e2" providerId="ADAL" clId="{7F362509-17A2-4BAF-86B7-6A8AA5712FFF}" dt="2024-04-15T16:46:09.901" v="440" actId="14100"/>
          <ac:spMkLst>
            <pc:docMk/>
            <pc:sldMk cId="1054731366" sldId="263"/>
            <ac:spMk id="3" creationId="{8C6A9DB4-DF3D-0CCA-E4B9-CEF8BD84E481}"/>
          </ac:spMkLst>
        </pc:spChg>
        <pc:spChg chg="mod">
          <ac:chgData name="Prasad, Bhagya" userId="b113d1a8-f5c0-4424-b591-5fb5910f23e2" providerId="ADAL" clId="{7F362509-17A2-4BAF-86B7-6A8AA5712FFF}" dt="2024-04-15T16:49:41.722" v="585" actId="1076"/>
          <ac:spMkLst>
            <pc:docMk/>
            <pc:sldMk cId="1054731366" sldId="263"/>
            <ac:spMk id="6" creationId="{8D84067F-1B49-48C5-5016-4A8370F56484}"/>
          </ac:spMkLst>
        </pc:spChg>
        <pc:spChg chg="mod">
          <ac:chgData name="Prasad, Bhagya" userId="b113d1a8-f5c0-4424-b591-5fb5910f23e2" providerId="ADAL" clId="{7F362509-17A2-4BAF-86B7-6A8AA5712FFF}" dt="2024-04-15T16:49:51.360" v="587" actId="1076"/>
          <ac:spMkLst>
            <pc:docMk/>
            <pc:sldMk cId="1054731366" sldId="263"/>
            <ac:spMk id="7" creationId="{8AE3BDDA-EAE0-9847-D271-6C90BFAF979D}"/>
          </ac:spMkLst>
        </pc:spChg>
        <pc:picChg chg="mod">
          <ac:chgData name="Prasad, Bhagya" userId="b113d1a8-f5c0-4424-b591-5fb5910f23e2" providerId="ADAL" clId="{7F362509-17A2-4BAF-86B7-6A8AA5712FFF}" dt="2024-04-15T16:49:59.574" v="589" actId="1076"/>
          <ac:picMkLst>
            <pc:docMk/>
            <pc:sldMk cId="1054731366" sldId="263"/>
            <ac:picMk id="9" creationId="{F1EC794B-249F-0C87-F63B-17085A6FFAFC}"/>
          </ac:picMkLst>
        </pc:picChg>
      </pc:sldChg>
      <pc:sldChg chg="modSp mod">
        <pc:chgData name="Prasad, Bhagya" userId="b113d1a8-f5c0-4424-b591-5fb5910f23e2" providerId="ADAL" clId="{7F362509-17A2-4BAF-86B7-6A8AA5712FFF}" dt="2024-04-15T16:41:42.866" v="172" actId="1076"/>
        <pc:sldMkLst>
          <pc:docMk/>
          <pc:sldMk cId="201180818" sldId="270"/>
        </pc:sldMkLst>
        <pc:spChg chg="mod">
          <ac:chgData name="Prasad, Bhagya" userId="b113d1a8-f5c0-4424-b591-5fb5910f23e2" providerId="ADAL" clId="{7F362509-17A2-4BAF-86B7-6A8AA5712FFF}" dt="2024-04-15T16:41:42.866" v="172" actId="1076"/>
          <ac:spMkLst>
            <pc:docMk/>
            <pc:sldMk cId="201180818" sldId="270"/>
            <ac:spMk id="16" creationId="{30329C52-5549-06EF-1A40-04E2363172FB}"/>
          </ac:spMkLst>
        </pc:spChg>
      </pc:sldChg>
      <pc:sldChg chg="addSp delSp modSp mod">
        <pc:chgData name="Prasad, Bhagya" userId="b113d1a8-f5c0-4424-b591-5fb5910f23e2" providerId="ADAL" clId="{7F362509-17A2-4BAF-86B7-6A8AA5712FFF}" dt="2024-04-15T16:41:23.356" v="171" actId="1076"/>
        <pc:sldMkLst>
          <pc:docMk/>
          <pc:sldMk cId="3091504657" sldId="279"/>
        </pc:sldMkLst>
        <pc:spChg chg="add mod">
          <ac:chgData name="Prasad, Bhagya" userId="b113d1a8-f5c0-4424-b591-5fb5910f23e2" providerId="ADAL" clId="{7F362509-17A2-4BAF-86B7-6A8AA5712FFF}" dt="2024-04-15T16:38:01.923" v="130" actId="14100"/>
          <ac:spMkLst>
            <pc:docMk/>
            <pc:sldMk cId="3091504657" sldId="279"/>
            <ac:spMk id="2" creationId="{3BBB7E1F-E003-0A5D-52AF-D3D98D9486E8}"/>
          </ac:spMkLst>
        </pc:spChg>
        <pc:spChg chg="del mod">
          <ac:chgData name="Prasad, Bhagya" userId="b113d1a8-f5c0-4424-b591-5fb5910f23e2" providerId="ADAL" clId="{7F362509-17A2-4BAF-86B7-6A8AA5712FFF}" dt="2024-04-15T16:41:15.113" v="170" actId="478"/>
          <ac:spMkLst>
            <pc:docMk/>
            <pc:sldMk cId="3091504657" sldId="279"/>
            <ac:spMk id="4" creationId="{BB711CB1-B382-3373-4A47-8F637AEFC87A}"/>
          </ac:spMkLst>
        </pc:spChg>
        <pc:spChg chg="add mod">
          <ac:chgData name="Prasad, Bhagya" userId="b113d1a8-f5c0-4424-b591-5fb5910f23e2" providerId="ADAL" clId="{7F362509-17A2-4BAF-86B7-6A8AA5712FFF}" dt="2024-04-15T16:38:36.060" v="146" actId="21"/>
          <ac:spMkLst>
            <pc:docMk/>
            <pc:sldMk cId="3091504657" sldId="279"/>
            <ac:spMk id="6" creationId="{BD0FF4E1-3175-15CF-195F-30131183ED82}"/>
          </ac:spMkLst>
        </pc:spChg>
        <pc:spChg chg="add mod">
          <ac:chgData name="Prasad, Bhagya" userId="b113d1a8-f5c0-4424-b591-5fb5910f23e2" providerId="ADAL" clId="{7F362509-17A2-4BAF-86B7-6A8AA5712FFF}" dt="2024-04-15T16:41:23.356" v="171" actId="1076"/>
          <ac:spMkLst>
            <pc:docMk/>
            <pc:sldMk cId="3091504657" sldId="279"/>
            <ac:spMk id="7" creationId="{68247F69-EACD-CE46-6C2B-95372259A819}"/>
          </ac:spMkLst>
        </pc:spChg>
      </pc:sldChg>
      <pc:sldChg chg="modSp mod">
        <pc:chgData name="Prasad, Bhagya" userId="b113d1a8-f5c0-4424-b591-5fb5910f23e2" providerId="ADAL" clId="{7F362509-17A2-4BAF-86B7-6A8AA5712FFF}" dt="2024-04-15T16:46:04.092" v="439" actId="14100"/>
        <pc:sldMkLst>
          <pc:docMk/>
          <pc:sldMk cId="3636194760" sldId="282"/>
        </pc:sldMkLst>
        <pc:spChg chg="mod">
          <ac:chgData name="Prasad, Bhagya" userId="b113d1a8-f5c0-4424-b591-5fb5910f23e2" providerId="ADAL" clId="{7F362509-17A2-4BAF-86B7-6A8AA5712FFF}" dt="2024-04-15T16:46:04.092" v="439" actId="14100"/>
          <ac:spMkLst>
            <pc:docMk/>
            <pc:sldMk cId="3636194760" sldId="282"/>
            <ac:spMk id="3" creationId="{8C6A9DB4-DF3D-0CCA-E4B9-CEF8BD84E481}"/>
          </ac:spMkLst>
        </pc:spChg>
        <pc:graphicFrameChg chg="modGraphic">
          <ac:chgData name="Prasad, Bhagya" userId="b113d1a8-f5c0-4424-b591-5fb5910f23e2" providerId="ADAL" clId="{7F362509-17A2-4BAF-86B7-6A8AA5712FFF}" dt="2024-04-15T16:45:56.580" v="438" actId="207"/>
          <ac:graphicFrameMkLst>
            <pc:docMk/>
            <pc:sldMk cId="3636194760" sldId="282"/>
            <ac:graphicFrameMk id="2" creationId="{113CCA7A-0B3C-9F1F-C318-45D9168E4C92}"/>
          </ac:graphicFrameMkLst>
        </pc:graphicFrameChg>
      </pc:sldChg>
      <pc:sldChg chg="addSp delSp modSp mod">
        <pc:chgData name="Prasad, Bhagya" userId="b113d1a8-f5c0-4424-b591-5fb5910f23e2" providerId="ADAL" clId="{7F362509-17A2-4BAF-86B7-6A8AA5712FFF}" dt="2024-04-15T16:46:34.285" v="443" actId="1076"/>
        <pc:sldMkLst>
          <pc:docMk/>
          <pc:sldMk cId="2039651004" sldId="283"/>
        </pc:sldMkLst>
        <pc:spChg chg="del mod">
          <ac:chgData name="Prasad, Bhagya" userId="b113d1a8-f5c0-4424-b591-5fb5910f23e2" providerId="ADAL" clId="{7F362509-17A2-4BAF-86B7-6A8AA5712FFF}" dt="2024-04-15T16:43:00.092" v="181" actId="478"/>
          <ac:spMkLst>
            <pc:docMk/>
            <pc:sldMk cId="2039651004" sldId="283"/>
            <ac:spMk id="2" creationId="{00000000-0000-0000-0000-000000000000}"/>
          </ac:spMkLst>
        </pc:spChg>
        <pc:spChg chg="add mod">
          <ac:chgData name="Prasad, Bhagya" userId="b113d1a8-f5c0-4424-b591-5fb5910f23e2" providerId="ADAL" clId="{7F362509-17A2-4BAF-86B7-6A8AA5712FFF}" dt="2024-04-15T16:42:57.320" v="180"/>
          <ac:spMkLst>
            <pc:docMk/>
            <pc:sldMk cId="2039651004" sldId="283"/>
            <ac:spMk id="3" creationId="{E5D572DC-8A88-325A-FC21-A6ABED3F6DDF}"/>
          </ac:spMkLst>
        </pc:spChg>
        <pc:spChg chg="add del mod">
          <ac:chgData name="Prasad, Bhagya" userId="b113d1a8-f5c0-4424-b591-5fb5910f23e2" providerId="ADAL" clId="{7F362509-17A2-4BAF-86B7-6A8AA5712FFF}" dt="2024-04-15T16:43:03.442" v="182" actId="478"/>
          <ac:spMkLst>
            <pc:docMk/>
            <pc:sldMk cId="2039651004" sldId="283"/>
            <ac:spMk id="5" creationId="{72939DF0-FB71-06F9-5E45-A9EF8E288727}"/>
          </ac:spMkLst>
        </pc:spChg>
        <pc:spChg chg="add mod">
          <ac:chgData name="Prasad, Bhagya" userId="b113d1a8-f5c0-4424-b591-5fb5910f23e2" providerId="ADAL" clId="{7F362509-17A2-4BAF-86B7-6A8AA5712FFF}" dt="2024-04-15T16:46:34.285" v="443" actId="1076"/>
          <ac:spMkLst>
            <pc:docMk/>
            <pc:sldMk cId="2039651004" sldId="283"/>
            <ac:spMk id="6" creationId="{8D40EE1F-630B-CB3E-2E0B-A1C3662F194E}"/>
          </ac:spMkLst>
        </pc:spChg>
        <pc:spChg chg="mod">
          <ac:chgData name="Prasad, Bhagya" userId="b113d1a8-f5c0-4424-b591-5fb5910f23e2" providerId="ADAL" clId="{7F362509-17A2-4BAF-86B7-6A8AA5712FFF}" dt="2024-04-15T16:43:07.260" v="183" actId="1076"/>
          <ac:spMkLst>
            <pc:docMk/>
            <pc:sldMk cId="2039651004" sldId="283"/>
            <ac:spMk id="7" creationId="{00000000-0000-0000-0000-000000000000}"/>
          </ac:spMkLst>
        </pc:spChg>
        <pc:picChg chg="mod">
          <ac:chgData name="Prasad, Bhagya" userId="b113d1a8-f5c0-4424-b591-5fb5910f23e2" providerId="ADAL" clId="{7F362509-17A2-4BAF-86B7-6A8AA5712FFF}" dt="2024-04-15T16:43:14.392" v="184" actId="1076"/>
          <ac:picMkLst>
            <pc:docMk/>
            <pc:sldMk cId="2039651004" sldId="283"/>
            <ac:picMk id="8" creationId="{00000000-0000-0000-0000-000000000000}"/>
          </ac:picMkLst>
        </pc:picChg>
      </pc:sldChg>
      <pc:sldChg chg="addSp delSp modSp mod">
        <pc:chgData name="Prasad, Bhagya" userId="b113d1a8-f5c0-4424-b591-5fb5910f23e2" providerId="ADAL" clId="{7F362509-17A2-4BAF-86B7-6A8AA5712FFF}" dt="2024-04-15T16:47:26.097" v="466" actId="14100"/>
        <pc:sldMkLst>
          <pc:docMk/>
          <pc:sldMk cId="3548835939" sldId="284"/>
        </pc:sldMkLst>
        <pc:spChg chg="add mod">
          <ac:chgData name="Prasad, Bhagya" userId="b113d1a8-f5c0-4424-b591-5fb5910f23e2" providerId="ADAL" clId="{7F362509-17A2-4BAF-86B7-6A8AA5712FFF}" dt="2024-04-15T16:46:38.411" v="445" actId="1076"/>
          <ac:spMkLst>
            <pc:docMk/>
            <pc:sldMk cId="3548835939" sldId="284"/>
            <ac:spMk id="2" creationId="{773311F5-D90A-56F5-7221-6B10C864F52A}"/>
          </ac:spMkLst>
        </pc:spChg>
        <pc:spChg chg="add mod">
          <ac:chgData name="Prasad, Bhagya" userId="b113d1a8-f5c0-4424-b591-5fb5910f23e2" providerId="ADAL" clId="{7F362509-17A2-4BAF-86B7-6A8AA5712FFF}" dt="2024-04-15T16:46:57.504" v="459" actId="20577"/>
          <ac:spMkLst>
            <pc:docMk/>
            <pc:sldMk cId="3548835939" sldId="284"/>
            <ac:spMk id="3" creationId="{EEB01957-98B8-1ACA-86FE-D28586D2CB42}"/>
          </ac:spMkLst>
        </pc:spChg>
        <pc:spChg chg="del">
          <ac:chgData name="Prasad, Bhagya" userId="b113d1a8-f5c0-4424-b591-5fb5910f23e2" providerId="ADAL" clId="{7F362509-17A2-4BAF-86B7-6A8AA5712FFF}" dt="2024-04-15T16:47:06.071" v="460" actId="478"/>
          <ac:spMkLst>
            <pc:docMk/>
            <pc:sldMk cId="3548835939" sldId="284"/>
            <ac:spMk id="4" creationId="{00000000-0000-0000-0000-000000000000}"/>
          </ac:spMkLst>
        </pc:spChg>
        <pc:spChg chg="mod">
          <ac:chgData name="Prasad, Bhagya" userId="b113d1a8-f5c0-4424-b591-5fb5910f23e2" providerId="ADAL" clId="{7F362509-17A2-4BAF-86B7-6A8AA5712FFF}" dt="2024-04-15T16:47:14.383" v="462" actId="1076"/>
          <ac:spMkLst>
            <pc:docMk/>
            <pc:sldMk cId="3548835939" sldId="284"/>
            <ac:spMk id="5" creationId="{00000000-0000-0000-0000-000000000000}"/>
          </ac:spMkLst>
        </pc:spChg>
        <pc:spChg chg="add del mod">
          <ac:chgData name="Prasad, Bhagya" userId="b113d1a8-f5c0-4424-b591-5fb5910f23e2" providerId="ADAL" clId="{7F362509-17A2-4BAF-86B7-6A8AA5712FFF}" dt="2024-04-15T16:47:10.177" v="461" actId="478"/>
          <ac:spMkLst>
            <pc:docMk/>
            <pc:sldMk cId="3548835939" sldId="284"/>
            <ac:spMk id="9" creationId="{72E73559-FF3E-C3D8-5DBA-2B7CD1338CAE}"/>
          </ac:spMkLst>
        </pc:spChg>
        <pc:picChg chg="mod">
          <ac:chgData name="Prasad, Bhagya" userId="b113d1a8-f5c0-4424-b591-5fb5910f23e2" providerId="ADAL" clId="{7F362509-17A2-4BAF-86B7-6A8AA5712FFF}" dt="2024-04-15T16:47:19.071" v="463" actId="1076"/>
          <ac:picMkLst>
            <pc:docMk/>
            <pc:sldMk cId="3548835939" sldId="284"/>
            <ac:picMk id="7" creationId="{00000000-0000-0000-0000-000000000000}"/>
          </ac:picMkLst>
        </pc:picChg>
        <pc:picChg chg="mod">
          <ac:chgData name="Prasad, Bhagya" userId="b113d1a8-f5c0-4424-b591-5fb5910f23e2" providerId="ADAL" clId="{7F362509-17A2-4BAF-86B7-6A8AA5712FFF}" dt="2024-04-15T16:47:26.097" v="466" actId="14100"/>
          <ac:picMkLst>
            <pc:docMk/>
            <pc:sldMk cId="3548835939" sldId="284"/>
            <ac:picMk id="8" creationId="{00000000-0000-0000-0000-000000000000}"/>
          </ac:picMkLst>
        </pc:picChg>
      </pc:sldChg>
      <pc:sldChg chg="addSp delSp modSp mod">
        <pc:chgData name="Prasad, Bhagya" userId="b113d1a8-f5c0-4424-b591-5fb5910f23e2" providerId="ADAL" clId="{7F362509-17A2-4BAF-86B7-6A8AA5712FFF}" dt="2024-04-15T16:48:33.386" v="516" actId="478"/>
        <pc:sldMkLst>
          <pc:docMk/>
          <pc:sldMk cId="3879418339" sldId="285"/>
        </pc:sldMkLst>
        <pc:spChg chg="add mod">
          <ac:chgData name="Prasad, Bhagya" userId="b113d1a8-f5c0-4424-b591-5fb5910f23e2" providerId="ADAL" clId="{7F362509-17A2-4BAF-86B7-6A8AA5712FFF}" dt="2024-04-15T16:47:38.660" v="467"/>
          <ac:spMkLst>
            <pc:docMk/>
            <pc:sldMk cId="3879418339" sldId="285"/>
            <ac:spMk id="2" creationId="{A9AFD55F-7D8C-F180-0DD9-5DDEF7B92183}"/>
          </ac:spMkLst>
        </pc:spChg>
        <pc:spChg chg="add mod">
          <ac:chgData name="Prasad, Bhagya" userId="b113d1a8-f5c0-4424-b591-5fb5910f23e2" providerId="ADAL" clId="{7F362509-17A2-4BAF-86B7-6A8AA5712FFF}" dt="2024-04-15T16:48:11.160" v="513" actId="6549"/>
          <ac:spMkLst>
            <pc:docMk/>
            <pc:sldMk cId="3879418339" sldId="285"/>
            <ac:spMk id="3" creationId="{97B3BEE2-7573-4225-B484-3D81FE0DB902}"/>
          </ac:spMkLst>
        </pc:spChg>
        <pc:spChg chg="del">
          <ac:chgData name="Prasad, Bhagya" userId="b113d1a8-f5c0-4424-b591-5fb5910f23e2" providerId="ADAL" clId="{7F362509-17A2-4BAF-86B7-6A8AA5712FFF}" dt="2024-04-15T16:48:30.518" v="515" actId="478"/>
          <ac:spMkLst>
            <pc:docMk/>
            <pc:sldMk cId="3879418339" sldId="285"/>
            <ac:spMk id="4" creationId="{00000000-0000-0000-0000-000000000000}"/>
          </ac:spMkLst>
        </pc:spChg>
        <pc:spChg chg="add del mod">
          <ac:chgData name="Prasad, Bhagya" userId="b113d1a8-f5c0-4424-b591-5fb5910f23e2" providerId="ADAL" clId="{7F362509-17A2-4BAF-86B7-6A8AA5712FFF}" dt="2024-04-15T16:48:33.386" v="516" actId="478"/>
          <ac:spMkLst>
            <pc:docMk/>
            <pc:sldMk cId="3879418339" sldId="285"/>
            <ac:spMk id="9" creationId="{27313629-4F7C-5593-0BF2-233FEAACF5CF}"/>
          </ac:spMkLst>
        </pc:spChg>
      </pc:sldChg>
      <pc:sldChg chg="addSp delSp modSp mod">
        <pc:chgData name="Prasad, Bhagya" userId="b113d1a8-f5c0-4424-b591-5fb5910f23e2" providerId="ADAL" clId="{7F362509-17A2-4BAF-86B7-6A8AA5712FFF}" dt="2024-04-15T16:49:20.221" v="584" actId="1076"/>
        <pc:sldMkLst>
          <pc:docMk/>
          <pc:sldMk cId="2868085579" sldId="286"/>
        </pc:sldMkLst>
        <pc:spChg chg="add mod">
          <ac:chgData name="Prasad, Bhagya" userId="b113d1a8-f5c0-4424-b591-5fb5910f23e2" providerId="ADAL" clId="{7F362509-17A2-4BAF-86B7-6A8AA5712FFF}" dt="2024-04-15T16:48:25.582" v="514"/>
          <ac:spMkLst>
            <pc:docMk/>
            <pc:sldMk cId="2868085579" sldId="286"/>
            <ac:spMk id="2" creationId="{CA10D1C4-F382-3737-B775-1184B4943FFC}"/>
          </ac:spMkLst>
        </pc:spChg>
        <pc:spChg chg="add mod">
          <ac:chgData name="Prasad, Bhagya" userId="b113d1a8-f5c0-4424-b591-5fb5910f23e2" providerId="ADAL" clId="{7F362509-17A2-4BAF-86B7-6A8AA5712FFF}" dt="2024-04-15T16:49:01.498" v="580" actId="20577"/>
          <ac:spMkLst>
            <pc:docMk/>
            <pc:sldMk cId="2868085579" sldId="286"/>
            <ac:spMk id="3" creationId="{970C2A40-7985-44FA-B9DF-AF48A9865739}"/>
          </ac:spMkLst>
        </pc:spChg>
        <pc:spChg chg="del">
          <ac:chgData name="Prasad, Bhagya" userId="b113d1a8-f5c0-4424-b591-5fb5910f23e2" providerId="ADAL" clId="{7F362509-17A2-4BAF-86B7-6A8AA5712FFF}" dt="2024-04-15T16:49:08.590" v="581" actId="478"/>
          <ac:spMkLst>
            <pc:docMk/>
            <pc:sldMk cId="2868085579" sldId="286"/>
            <ac:spMk id="4" creationId="{00000000-0000-0000-0000-000000000000}"/>
          </ac:spMkLst>
        </pc:spChg>
        <pc:spChg chg="mod">
          <ac:chgData name="Prasad, Bhagya" userId="b113d1a8-f5c0-4424-b591-5fb5910f23e2" providerId="ADAL" clId="{7F362509-17A2-4BAF-86B7-6A8AA5712FFF}" dt="2024-04-15T16:49:16.185" v="583" actId="1076"/>
          <ac:spMkLst>
            <pc:docMk/>
            <pc:sldMk cId="2868085579" sldId="286"/>
            <ac:spMk id="5" creationId="{00000000-0000-0000-0000-000000000000}"/>
          </ac:spMkLst>
        </pc:spChg>
        <pc:spChg chg="add del mod">
          <ac:chgData name="Prasad, Bhagya" userId="b113d1a8-f5c0-4424-b591-5fb5910f23e2" providerId="ADAL" clId="{7F362509-17A2-4BAF-86B7-6A8AA5712FFF}" dt="2024-04-15T16:49:11.526" v="582" actId="478"/>
          <ac:spMkLst>
            <pc:docMk/>
            <pc:sldMk cId="2868085579" sldId="286"/>
            <ac:spMk id="8" creationId="{F1A830A6-61F2-A0CC-0260-93FEDE40C0AD}"/>
          </ac:spMkLst>
        </pc:spChg>
        <pc:picChg chg="mod">
          <ac:chgData name="Prasad, Bhagya" userId="b113d1a8-f5c0-4424-b591-5fb5910f23e2" providerId="ADAL" clId="{7F362509-17A2-4BAF-86B7-6A8AA5712FFF}" dt="2024-04-15T16:49:20.221" v="584" actId="1076"/>
          <ac:picMkLst>
            <pc:docMk/>
            <pc:sldMk cId="2868085579" sldId="286"/>
            <ac:picMk id="7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38.png>
</file>

<file path=ppt/media/image39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819C4-F93D-42F3-9523-B1C3FE38EF30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412C8-5896-414E-AFDF-45CCFD680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17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EC78C-F3D4-8075-3F0D-1ED74E96C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32D7E3-3BDA-83DB-33A5-F71A157129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4FC7A-ED66-B1C7-05DC-4CE6E2272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06718-854E-F49B-EF20-FFFEFC1B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ECABF-D87D-CB49-3DE3-04A56A9C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150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61C6E-8C95-6443-FD71-1A04A68D7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0865D-004A-3A25-C5E1-9DAFDF0AA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A4DF5-88A2-E33C-0DEB-A0D10634E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079AA-0F50-1BE6-923E-73D90DF8F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3F971-C5B1-B607-DB33-41B6FF462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0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A1EF9E-7190-BCB4-63D4-AFC8BED041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4154FC-8EA4-C05F-2EF2-A57A6DCFE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E06C4-3849-5FEC-DBAB-E42D5BA07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33429-2EA1-62CD-B160-4B4E400C7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B8CD6-A97E-D730-51B9-657B0F229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13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47C71-857E-4A53-9C7E-BDD624455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B99C7-B6F1-696F-EBB6-6CF90D207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D022F-0D4C-DA3D-F5F9-FEFBC3023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F621E-218C-3DC8-A115-B69BAA796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D67D0-B3C6-B794-4C71-3CA674054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86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C6CE0-E080-BBA3-404F-05AC85283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8859A-746A-A03B-1058-B506DFA1D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27773-D974-D2E0-8C24-57E63F67F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62091-FC2E-25A2-C400-9BF69F2BF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DC9EE-FB8C-0A37-4893-22108DB94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989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CFCD5-106F-157F-521F-6172BACC2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3CDED-7BD2-2026-0C94-F6695F932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5DA76-CABE-3039-6D9A-BF4959998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7DCCE-E473-EA9F-0F34-4EF028A08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E470C-8FA1-FB38-7F85-74B0A348C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2805BD-730F-E58A-886F-ADFA2D19A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46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D0480-2C51-7832-A03D-13B1B4079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217CB4-6EF4-C50A-3573-04CEAF250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85D0A9-0651-4665-2BAC-0A598F8DA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4CDF1-E2C5-EE0C-4D0A-C26AD1B3A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6020-749A-767C-D8AB-EEE2BD701E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A02443-46F5-E375-CCA9-26EECA2D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C93223-2959-9BB4-FB61-4A11737AC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6D6FE0-0AB5-80F1-7035-CD2DFB631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33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E67C7-D812-4B76-809A-3A72596EC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1EBC2E-306D-91AA-D8D4-732EED885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0DF238-1A69-85FD-12CF-B39F1ED28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071A08-8882-980F-9CA1-769D59D4C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30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065E51-84E9-C157-A735-569425B87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563162-0F12-6D2E-3D9B-E4525FAC6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FC18CB-8E9F-E05E-4DFF-4F87B20CF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00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13E3A-3AF5-57B7-E853-1CF85BB2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323C2-86DD-BEE2-23CB-30E3447FD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40B36-578F-EDCB-A391-291E71716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B5BDF5-15C0-A1E9-D15E-4CE1620E9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10F12-F414-E610-2AB2-166A0076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7969A-B142-1D0A-CB34-3FFE861A7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017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B4D48-F6A3-82CE-FE07-BD39C47CC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BF2E46-48AC-83B8-4B9B-F8DE36D7D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D65272-75B7-CDEA-11BD-83790E2E1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458736-B860-7DD6-50C2-70DAF8BDE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F9DAB-C63B-39B9-FE80-751A59AF4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B5DD5-DB7B-6520-15DE-7F93948E8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30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B7A9D5-B018-EADC-4168-C2D81D538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87407-8528-C845-C9A6-EAEEF9D69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997C3-2E7E-1713-F135-750A006660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813B8-5235-D54A-9E10-3C95313C75AB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8F7EE-0C99-E3F3-6D92-A2F44C3D97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E9F7F-DAD9-74C5-ECAF-487A57CF1C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B8475-DA76-9D4E-916D-C92B974D7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93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hyperlink" Target="http://www.thedevinewrite.com/2014/04/strengthen-your-weaknesses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9.jpeg"/><Relationship Id="rId5" Type="http://schemas.openxmlformats.org/officeDocument/2006/relationships/image" Target="../media/image38.png"/><Relationship Id="rId4" Type="http://schemas.openxmlformats.org/officeDocument/2006/relationships/image" Target="../media/image3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rel.gov/" TargetMode="External"/><Relationship Id="rId2" Type="http://schemas.openxmlformats.org/officeDocument/2006/relationships/hyperlink" Target="https://www.statista.com/outlook/mmo/electric-vehicles/united-states#:~:text=Electric%20Vehicles%20%2D%20United%20States&amp;text=The%20Electric%20Vehicles%20market%20in,US%24161.6bn%20by%202028.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ocs.aws.amazon.com/AmazonRDS/latest/UserGuide/PostgreSQL-Lambda.html" TargetMode="External"/><Relationship Id="rId4" Type="http://schemas.openxmlformats.org/officeDocument/2006/relationships/hyperlink" Target="https://www.youtube.com/watch?v=I_fTQTsz2nQ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18" Type="http://schemas.openxmlformats.org/officeDocument/2006/relationships/image" Target="../media/image23.svg"/><Relationship Id="rId3" Type="http://schemas.openxmlformats.org/officeDocument/2006/relationships/image" Target="../media/image8.png"/><Relationship Id="rId21" Type="http://schemas.openxmlformats.org/officeDocument/2006/relationships/image" Target="../media/image26.png"/><Relationship Id="rId7" Type="http://schemas.openxmlformats.org/officeDocument/2006/relationships/image" Target="../media/image12.jpeg"/><Relationship Id="rId12" Type="http://schemas.openxmlformats.org/officeDocument/2006/relationships/image" Target="../media/image17.sv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svg"/><Relationship Id="rId20" Type="http://schemas.openxmlformats.org/officeDocument/2006/relationships/image" Target="../media/image25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svg"/><Relationship Id="rId19" Type="http://schemas.openxmlformats.org/officeDocument/2006/relationships/image" Target="../media/image24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svg"/><Relationship Id="rId22" Type="http://schemas.openxmlformats.org/officeDocument/2006/relationships/image" Target="../media/image27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marinelloc.github.io/Proj_3/data/tristatecharingstations.json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marinelloc.github.io/Proj_3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55E1DA-7DE4-10BA-96CF-A88B1E7AD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4499" y="3849131"/>
            <a:ext cx="2638761" cy="178623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54566AE-EC8F-BD59-06BF-B50AFD5D870C}"/>
              </a:ext>
            </a:extLst>
          </p:cNvPr>
          <p:cNvCxnSpPr>
            <a:cxnSpLocks/>
          </p:cNvCxnSpPr>
          <p:nvPr/>
        </p:nvCxnSpPr>
        <p:spPr>
          <a:xfrm>
            <a:off x="11887200" y="870008"/>
            <a:ext cx="0" cy="5447665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334A7D-F830-7ED2-0413-31723E016C08}"/>
              </a:ext>
            </a:extLst>
          </p:cNvPr>
          <p:cNvCxnSpPr>
            <a:cxnSpLocks/>
          </p:cNvCxnSpPr>
          <p:nvPr/>
        </p:nvCxnSpPr>
        <p:spPr>
          <a:xfrm>
            <a:off x="5629564" y="863464"/>
            <a:ext cx="0" cy="5380321"/>
          </a:xfrm>
          <a:prstGeom prst="line">
            <a:avLst/>
          </a:prstGeom>
          <a:ln w="571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A36C52D-C094-CD4F-4AFC-FDD201366C2D}"/>
              </a:ext>
            </a:extLst>
          </p:cNvPr>
          <p:cNvSpPr txBox="1"/>
          <p:nvPr/>
        </p:nvSpPr>
        <p:spPr>
          <a:xfrm>
            <a:off x="5910834" y="2995175"/>
            <a:ext cx="1637631" cy="33855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Alan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31CC55-FCB7-A260-D5D7-04468FDA7019}"/>
              </a:ext>
            </a:extLst>
          </p:cNvPr>
          <p:cNvSpPr txBox="1"/>
          <p:nvPr/>
        </p:nvSpPr>
        <p:spPr>
          <a:xfrm>
            <a:off x="8958193" y="5829350"/>
            <a:ext cx="2638760" cy="33855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Bryan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272B95-6D37-4283-616A-FA518D53F136}"/>
              </a:ext>
            </a:extLst>
          </p:cNvPr>
          <p:cNvSpPr txBox="1"/>
          <p:nvPr/>
        </p:nvSpPr>
        <p:spPr>
          <a:xfrm>
            <a:off x="5974499" y="5829350"/>
            <a:ext cx="2638760" cy="33855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Bhagya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E761BB-653D-F2ED-6201-7EE5A9E59889}"/>
              </a:ext>
            </a:extLst>
          </p:cNvPr>
          <p:cNvSpPr txBox="1"/>
          <p:nvPr/>
        </p:nvSpPr>
        <p:spPr>
          <a:xfrm>
            <a:off x="9968299" y="2972797"/>
            <a:ext cx="1554914" cy="33855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Li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C0920B1-55BD-501A-8C28-BC27EDA59C75}"/>
              </a:ext>
            </a:extLst>
          </p:cNvPr>
          <p:cNvSpPr txBox="1"/>
          <p:nvPr/>
        </p:nvSpPr>
        <p:spPr>
          <a:xfrm>
            <a:off x="1731810" y="4544510"/>
            <a:ext cx="36211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PSEG RUTGERS ANALYTICS BOOTCAMP PROGRAM</a:t>
            </a:r>
          </a:p>
          <a:p>
            <a:endParaRPr lang="en-US" sz="2400" b="1" dirty="0"/>
          </a:p>
          <a:p>
            <a:r>
              <a:rPr lang="en-US" sz="2400" b="1" dirty="0"/>
              <a:t>             PROJECT 03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34C9631-8A25-2FDA-3DA5-7A5C091DD155}"/>
              </a:ext>
            </a:extLst>
          </p:cNvPr>
          <p:cNvSpPr txBox="1"/>
          <p:nvPr/>
        </p:nvSpPr>
        <p:spPr>
          <a:xfrm>
            <a:off x="1177208" y="2368560"/>
            <a:ext cx="3049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</a:rPr>
              <a:t>EV CHARGERS ACCESSIBILITY &amp; AVAILABILITY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9D323A-2EB0-6C50-270B-F90A1D4CCAA3}"/>
              </a:ext>
            </a:extLst>
          </p:cNvPr>
          <p:cNvSpPr txBox="1"/>
          <p:nvPr/>
        </p:nvSpPr>
        <p:spPr>
          <a:xfrm>
            <a:off x="3526610" y="6329846"/>
            <a:ext cx="27562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14 APRIL 2024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98D9BC7-CCBA-40B2-8844-76D79C966263}"/>
              </a:ext>
            </a:extLst>
          </p:cNvPr>
          <p:cNvCxnSpPr>
            <a:cxnSpLocks/>
          </p:cNvCxnSpPr>
          <p:nvPr/>
        </p:nvCxnSpPr>
        <p:spPr>
          <a:xfrm>
            <a:off x="1688264" y="5480965"/>
            <a:ext cx="364455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DF4EBA1-6DEF-61D8-62AC-5C2D4162221B}"/>
              </a:ext>
            </a:extLst>
          </p:cNvPr>
          <p:cNvCxnSpPr>
            <a:cxnSpLocks/>
          </p:cNvCxnSpPr>
          <p:nvPr/>
        </p:nvCxnSpPr>
        <p:spPr>
          <a:xfrm>
            <a:off x="1688258" y="6602955"/>
            <a:ext cx="3621142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EE90A611-4D36-F294-E06A-A9EEC8BF7CA7}"/>
              </a:ext>
            </a:extLst>
          </p:cNvPr>
          <p:cNvSpPr/>
          <p:nvPr/>
        </p:nvSpPr>
        <p:spPr>
          <a:xfrm>
            <a:off x="461819" y="0"/>
            <a:ext cx="27379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EAB98DC-BDDF-C624-7DA3-01457DF77121}"/>
              </a:ext>
            </a:extLst>
          </p:cNvPr>
          <p:cNvSpPr/>
          <p:nvPr/>
        </p:nvSpPr>
        <p:spPr>
          <a:xfrm>
            <a:off x="471055" y="242011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TEAM &lt;&gt;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6ABDE0-A7C0-FC1B-08CB-F13236C71191}"/>
              </a:ext>
            </a:extLst>
          </p:cNvPr>
          <p:cNvSpPr txBox="1"/>
          <p:nvPr/>
        </p:nvSpPr>
        <p:spPr>
          <a:xfrm>
            <a:off x="7939799" y="2968724"/>
            <a:ext cx="1720489" cy="338554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Christopher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177" y="912902"/>
            <a:ext cx="1642288" cy="20375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7F3972-E559-C5C8-8172-EB58BEEF5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8300" y="927604"/>
            <a:ext cx="1527620" cy="20375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ECA4C1-639D-2330-B3AD-FD6EAEFBEA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9799" y="908277"/>
            <a:ext cx="1760827" cy="20375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33C7ABA-19CB-57DC-E1EC-AE02B9802B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9169227" y="3553624"/>
            <a:ext cx="2216691" cy="223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522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6A9DB4-DF3D-0CCA-E4B9-CEF8BD84E481}"/>
              </a:ext>
            </a:extLst>
          </p:cNvPr>
          <p:cNvSpPr/>
          <p:nvPr/>
        </p:nvSpPr>
        <p:spPr>
          <a:xfrm>
            <a:off x="471055" y="0"/>
            <a:ext cx="48952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5239F-69CC-9D4A-27D7-8C40CC07F102}"/>
              </a:ext>
            </a:extLst>
          </p:cNvPr>
          <p:cNvSpPr/>
          <p:nvPr/>
        </p:nvSpPr>
        <p:spPr>
          <a:xfrm>
            <a:off x="471054" y="220444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CONCLUSION | ACKNOWLEDGEMENTS</a:t>
            </a:r>
          </a:p>
        </p:txBody>
      </p:sp>
      <p:pic>
        <p:nvPicPr>
          <p:cNvPr id="10242" name="Picture 2" descr="Thank You Images - Free Download on Freepik">
            <a:extLst>
              <a:ext uri="{FF2B5EF4-FFF2-40B4-BE49-F238E27FC236}">
                <a16:creationId xmlns:a16="http://schemas.microsoft.com/office/drawing/2014/main" id="{74A9E089-EB8A-5864-93FC-8EBBC2716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592" y="3635813"/>
            <a:ext cx="3074207" cy="2888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The Future Road Sign with dramatic clouds and sky. | Mad Scientist  Laboratory">
            <a:extLst>
              <a:ext uri="{FF2B5EF4-FFF2-40B4-BE49-F238E27FC236}">
                <a16:creationId xmlns:a16="http://schemas.microsoft.com/office/drawing/2014/main" id="{DEDCD649-AD30-C25B-D1EA-ABFAE8233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6892" y="1041139"/>
            <a:ext cx="4201454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Profile photo for Raina">
            <a:extLst>
              <a:ext uri="{FF2B5EF4-FFF2-40B4-BE49-F238E27FC236}">
                <a16:creationId xmlns:a16="http://schemas.microsoft.com/office/drawing/2014/main" id="{AE05EB26-CAD2-60BA-D7F4-D1FE7DE0A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5851" y="1306354"/>
            <a:ext cx="1715833" cy="171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F6030A0-687D-F855-1C19-0204E6B24FB8}"/>
              </a:ext>
            </a:extLst>
          </p:cNvPr>
          <p:cNvSpPr txBox="1"/>
          <p:nvPr/>
        </p:nvSpPr>
        <p:spPr>
          <a:xfrm>
            <a:off x="1271897" y="3105234"/>
            <a:ext cx="17879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002060"/>
                </a:solidFill>
                <a:effectLst/>
                <a:latin typeface="Slack-Lato"/>
              </a:rPr>
              <a:t>Raina Gustafson</a:t>
            </a:r>
            <a:endParaRPr lang="en-US" b="1" dirty="0">
              <a:solidFill>
                <a:srgbClr val="002060"/>
              </a:solidFill>
            </a:endParaRPr>
          </a:p>
        </p:txBody>
      </p:sp>
      <p:pic>
        <p:nvPicPr>
          <p:cNvPr id="10248" name="Picture 8" descr="Profile photo for Sheri Rosalia - TA">
            <a:extLst>
              <a:ext uri="{FF2B5EF4-FFF2-40B4-BE49-F238E27FC236}">
                <a16:creationId xmlns:a16="http://schemas.microsoft.com/office/drawing/2014/main" id="{869A5A0E-7BA0-76F9-8969-7A5E8630D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696" y="1306354"/>
            <a:ext cx="1715833" cy="171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5A1CC1E-04D6-ACE7-9CA8-0C6469610D4F}"/>
              </a:ext>
            </a:extLst>
          </p:cNvPr>
          <p:cNvSpPr txBox="1"/>
          <p:nvPr/>
        </p:nvSpPr>
        <p:spPr>
          <a:xfrm>
            <a:off x="3233606" y="3105234"/>
            <a:ext cx="17879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 i="0">
                <a:solidFill>
                  <a:srgbClr val="002060"/>
                </a:solidFill>
                <a:effectLst/>
                <a:latin typeface="Slack-Lato"/>
              </a:defRPr>
            </a:lvl1pPr>
          </a:lstStyle>
          <a:p>
            <a:r>
              <a:rPr lang="en-US" dirty="0"/>
              <a:t>Sheri Rosalia</a:t>
            </a:r>
          </a:p>
        </p:txBody>
      </p:sp>
      <p:pic>
        <p:nvPicPr>
          <p:cNvPr id="10250" name="Picture 10" descr="Profile photo for Jeanette Luu - TA">
            <a:extLst>
              <a:ext uri="{FF2B5EF4-FFF2-40B4-BE49-F238E27FC236}">
                <a16:creationId xmlns:a16="http://schemas.microsoft.com/office/drawing/2014/main" id="{4BC4894B-2A74-0B46-28E6-26E1D8F76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083" y="1306353"/>
            <a:ext cx="1715833" cy="171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54390EA-E9B9-7047-7C15-01C5368CF92C}"/>
              </a:ext>
            </a:extLst>
          </p:cNvPr>
          <p:cNvSpPr txBox="1"/>
          <p:nvPr/>
        </p:nvSpPr>
        <p:spPr>
          <a:xfrm>
            <a:off x="5238083" y="3109780"/>
            <a:ext cx="17879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1" i="0">
                <a:solidFill>
                  <a:srgbClr val="002060"/>
                </a:solidFill>
                <a:effectLst/>
                <a:latin typeface="Slack-Lato"/>
              </a:defRPr>
            </a:lvl1pPr>
          </a:lstStyle>
          <a:p>
            <a:r>
              <a:rPr lang="en-US" dirty="0"/>
              <a:t>Jeanette </a:t>
            </a:r>
            <a:r>
              <a:rPr lang="en-US" dirty="0" err="1"/>
              <a:t>Luu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329C52-5549-06EF-1A40-04E2363172FB}"/>
              </a:ext>
            </a:extLst>
          </p:cNvPr>
          <p:cNvSpPr txBox="1"/>
          <p:nvPr/>
        </p:nvSpPr>
        <p:spPr>
          <a:xfrm>
            <a:off x="6855208" y="5069906"/>
            <a:ext cx="23439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 err="1">
                <a:solidFill>
                  <a:srgbClr val="002060"/>
                </a:solidFill>
                <a:effectLst/>
                <a:latin typeface="Slack-Lato"/>
              </a:rPr>
              <a:t>Enkhsanaa</a:t>
            </a:r>
            <a:r>
              <a:rPr lang="en-US" b="1" i="0" dirty="0">
                <a:solidFill>
                  <a:srgbClr val="002060"/>
                </a:solidFill>
                <a:effectLst/>
                <a:latin typeface="Slack-Lato"/>
              </a:rPr>
              <a:t> Sommers</a:t>
            </a:r>
            <a:endParaRPr lang="en-US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80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6A9DB4-DF3D-0CCA-E4B9-CEF8BD84E481}"/>
              </a:ext>
            </a:extLst>
          </p:cNvPr>
          <p:cNvSpPr/>
          <p:nvPr/>
        </p:nvSpPr>
        <p:spPr>
          <a:xfrm>
            <a:off x="471055" y="0"/>
            <a:ext cx="48952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5239F-69CC-9D4A-27D7-8C40CC07F102}"/>
              </a:ext>
            </a:extLst>
          </p:cNvPr>
          <p:cNvSpPr/>
          <p:nvPr/>
        </p:nvSpPr>
        <p:spPr>
          <a:xfrm>
            <a:off x="471054" y="220444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REFERENCE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BB7E1F-E003-0A5D-52AF-D3D98D9486E8}"/>
              </a:ext>
            </a:extLst>
          </p:cNvPr>
          <p:cNvSpPr txBox="1"/>
          <p:nvPr/>
        </p:nvSpPr>
        <p:spPr>
          <a:xfrm>
            <a:off x="1436098" y="1051541"/>
            <a:ext cx="4853866" cy="1200329"/>
          </a:xfrm>
          <a:prstGeom prst="rect">
            <a:avLst/>
          </a:prstGeom>
          <a:solidFill>
            <a:srgbClr val="DAE3F3">
              <a:alpha val="50196"/>
            </a:srgbClr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effectLst/>
                <a:latin typeface="Helvetica" pitchFamily="2" charset="0"/>
              </a:rPr>
              <a:t>MARKET</a:t>
            </a:r>
            <a:endParaRPr lang="en-US" dirty="0">
              <a:solidFill>
                <a:schemeClr val="accent1">
                  <a:lumMod val="50000"/>
                </a:schemeClr>
              </a:solidFill>
              <a:effectLst/>
              <a:latin typeface="Helvetica" pitchFamily="2" charset="0"/>
            </a:endParaRPr>
          </a:p>
          <a:p>
            <a:endParaRPr lang="en-US" b="1" dirty="0">
              <a:effectLst/>
              <a:latin typeface="Helvetica" pitchFamily="2" charset="0"/>
            </a:endParaRPr>
          </a:p>
          <a:p>
            <a:r>
              <a:rPr lang="en-US" b="1" dirty="0">
                <a:latin typeface="Helvetica" pitchFamily="2" charset="0"/>
                <a:hlinkClick r:id="rId2"/>
              </a:rPr>
              <a:t>Electrical Vehicle Growth – United States</a:t>
            </a:r>
            <a:endParaRPr lang="en-US" b="1" dirty="0">
              <a:latin typeface="Helvetica" pitchFamily="2" charset="0"/>
            </a:endParaRPr>
          </a:p>
          <a:p>
            <a:endParaRPr lang="en-US" b="1" dirty="0">
              <a:effectLst/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0FF4E1-3175-15CF-195F-30131183ED82}"/>
              </a:ext>
            </a:extLst>
          </p:cNvPr>
          <p:cNvSpPr txBox="1"/>
          <p:nvPr/>
        </p:nvSpPr>
        <p:spPr>
          <a:xfrm>
            <a:off x="6548426" y="1051541"/>
            <a:ext cx="4853866" cy="1200329"/>
          </a:xfrm>
          <a:prstGeom prst="rect">
            <a:avLst/>
          </a:prstGeom>
          <a:solidFill>
            <a:srgbClr val="DAE3F3">
              <a:alpha val="50196"/>
            </a:srgbClr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effectLst/>
                <a:latin typeface="Helvetica" pitchFamily="2" charset="0"/>
              </a:rPr>
              <a:t>DATA &amp; API</a:t>
            </a:r>
            <a:endParaRPr lang="en-US" dirty="0">
              <a:solidFill>
                <a:schemeClr val="accent1">
                  <a:lumMod val="50000"/>
                </a:schemeClr>
              </a:solidFill>
              <a:effectLst/>
              <a:latin typeface="Helvetica" pitchFamily="2" charset="0"/>
            </a:endParaRPr>
          </a:p>
          <a:p>
            <a:endParaRPr lang="en-US" b="1" dirty="0">
              <a:effectLst/>
              <a:latin typeface="Helvetica" pitchFamily="2" charset="0"/>
            </a:endParaRPr>
          </a:p>
          <a:p>
            <a:r>
              <a:rPr lang="en-US" b="1" dirty="0">
                <a:effectLst/>
                <a:latin typeface="Helvetica" pitchFamily="2" charset="0"/>
                <a:hlinkClick r:id="rId3"/>
              </a:rPr>
              <a:t>NREL API – EV DATA</a:t>
            </a:r>
            <a:endParaRPr lang="en-US" b="1" dirty="0">
              <a:effectLst/>
              <a:latin typeface="Helvetica" pitchFamily="2" charset="0"/>
            </a:endParaRPr>
          </a:p>
          <a:p>
            <a:endParaRPr lang="en-US" b="1" dirty="0">
              <a:effectLst/>
              <a:latin typeface="Helvetica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247F69-EACD-CE46-6C2B-95372259A819}"/>
              </a:ext>
            </a:extLst>
          </p:cNvPr>
          <p:cNvSpPr txBox="1"/>
          <p:nvPr/>
        </p:nvSpPr>
        <p:spPr>
          <a:xfrm>
            <a:off x="1436098" y="2792596"/>
            <a:ext cx="4853866" cy="1477328"/>
          </a:xfrm>
          <a:prstGeom prst="rect">
            <a:avLst/>
          </a:prstGeom>
          <a:solidFill>
            <a:srgbClr val="DAE3F3">
              <a:alpha val="50196"/>
            </a:srgbClr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effectLst/>
                <a:latin typeface="Helvetica" pitchFamily="2" charset="0"/>
              </a:rPr>
              <a:t>TECHNOLOGY</a:t>
            </a:r>
            <a:endParaRPr lang="en-US" dirty="0">
              <a:solidFill>
                <a:schemeClr val="accent1">
                  <a:lumMod val="50000"/>
                </a:schemeClr>
              </a:solidFill>
              <a:effectLst/>
              <a:latin typeface="Helvetica" pitchFamily="2" charset="0"/>
            </a:endParaRPr>
          </a:p>
          <a:p>
            <a:endParaRPr lang="en-US" b="1" dirty="0">
              <a:effectLst/>
              <a:latin typeface="Helvetica" pitchFamily="2" charset="0"/>
            </a:endParaRPr>
          </a:p>
          <a:p>
            <a:r>
              <a:rPr lang="en-US" b="1" dirty="0">
                <a:effectLst/>
                <a:latin typeface="Helvetica" pitchFamily="2" charset="0"/>
                <a:hlinkClick r:id="rId4"/>
              </a:rPr>
              <a:t>RDS PostgreSQL DB in AWS</a:t>
            </a:r>
            <a:endParaRPr lang="en-US" b="1" dirty="0">
              <a:effectLst/>
              <a:latin typeface="Helvetica" pitchFamily="2" charset="0"/>
            </a:endParaRPr>
          </a:p>
          <a:p>
            <a:endParaRPr lang="en-US" b="1" dirty="0">
              <a:latin typeface="Helvetica" pitchFamily="2" charset="0"/>
            </a:endParaRPr>
          </a:p>
          <a:p>
            <a:r>
              <a:rPr lang="en-US" b="1" dirty="0">
                <a:effectLst/>
                <a:latin typeface="Helvetica" pitchFamily="2" charset="0"/>
                <a:hlinkClick r:id="rId5"/>
              </a:rPr>
              <a:t>RDS connection</a:t>
            </a:r>
            <a:endParaRPr lang="en-US" b="1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1504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EC794B-249F-0C87-F63B-17085A6FF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783" y="692728"/>
            <a:ext cx="6872292" cy="62084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C6A9DB4-DF3D-0CCA-E4B9-CEF8BD84E481}"/>
              </a:ext>
            </a:extLst>
          </p:cNvPr>
          <p:cNvSpPr/>
          <p:nvPr/>
        </p:nvSpPr>
        <p:spPr>
          <a:xfrm>
            <a:off x="471055" y="0"/>
            <a:ext cx="28632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618A9B-5BBA-142C-86CF-C0ABCE804462}"/>
              </a:ext>
            </a:extLst>
          </p:cNvPr>
          <p:cNvSpPr txBox="1">
            <a:spLocks/>
          </p:cNvSpPr>
          <p:nvPr/>
        </p:nvSpPr>
        <p:spPr>
          <a:xfrm>
            <a:off x="1159973" y="1037063"/>
            <a:ext cx="4972256" cy="13155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b="0" i="0" u="none" strike="noStrike" dirty="0">
              <a:effectLst/>
              <a:latin typeface="+mn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n-lt"/>
              </a:rPr>
              <a:t>    IDEA &amp; </a:t>
            </a:r>
            <a:r>
              <a:rPr lang="en-US" sz="2400" b="0" i="0" u="none" strike="noStrike" dirty="0">
                <a:effectLst/>
                <a:latin typeface="+mn-lt"/>
              </a:rPr>
              <a:t> </a:t>
            </a:r>
            <a:r>
              <a:rPr lang="en-US" sz="2400" b="1" dirty="0">
                <a:latin typeface="+mn-lt"/>
              </a:rPr>
              <a:t>PURPOSE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5239F-69CC-9D4A-27D7-8C40CC07F102}"/>
              </a:ext>
            </a:extLst>
          </p:cNvPr>
          <p:cNvSpPr/>
          <p:nvPr/>
        </p:nvSpPr>
        <p:spPr>
          <a:xfrm>
            <a:off x="471054" y="220444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INTRODUCTION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3487824-B59A-1D9A-D3E4-578D78735ADE}"/>
              </a:ext>
            </a:extLst>
          </p:cNvPr>
          <p:cNvSpPr/>
          <p:nvPr/>
        </p:nvSpPr>
        <p:spPr>
          <a:xfrm>
            <a:off x="3857567" y="3096923"/>
            <a:ext cx="2063262" cy="1002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i="0" u="none" strike="noStrike" dirty="0">
                <a:solidFill>
                  <a:srgbClr val="455F7C"/>
                </a:solidFill>
                <a:effectLst/>
                <a:latin typeface="Open Sans" panose="020F0502020204030204" pitchFamily="34" charset="0"/>
              </a:rPr>
              <a:t>EV market projected to reach a revenue of US$82.8bn in 2024</a:t>
            </a:r>
            <a:endParaRPr lang="en-US" sz="1100" b="1" dirty="0">
              <a:solidFill>
                <a:srgbClr val="7030A0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D84067F-1B49-48C5-5016-4A8370F56484}"/>
              </a:ext>
            </a:extLst>
          </p:cNvPr>
          <p:cNvSpPr/>
          <p:nvPr/>
        </p:nvSpPr>
        <p:spPr>
          <a:xfrm>
            <a:off x="1393944" y="3082068"/>
            <a:ext cx="2063262" cy="1002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i="0" u="none" strike="noStrike" dirty="0">
                <a:solidFill>
                  <a:srgbClr val="455F7C"/>
                </a:solidFill>
                <a:effectLst/>
                <a:latin typeface="Open Sans" panose="020F0502020204030204" pitchFamily="34" charset="0"/>
              </a:rPr>
              <a:t>Unit Sales </a:t>
            </a:r>
            <a:r>
              <a:rPr lang="en-US" sz="1100" b="1" i="0" u="none" strike="noStrike" dirty="0">
                <a:solidFill>
                  <a:srgbClr val="455F7C"/>
                </a:solidFill>
                <a:effectLst/>
                <a:latin typeface="Open Sans" panose="020B0606030504020204" pitchFamily="34" charset="0"/>
              </a:rPr>
              <a:t>expected to reach 2.46m vehicles in 2028</a:t>
            </a:r>
            <a:endParaRPr lang="en-US" sz="1100" b="1" dirty="0">
              <a:solidFill>
                <a:srgbClr val="7030A0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AE3BDDA-EAE0-9847-D271-6C90BFAF979D}"/>
              </a:ext>
            </a:extLst>
          </p:cNvPr>
          <p:cNvSpPr/>
          <p:nvPr/>
        </p:nvSpPr>
        <p:spPr>
          <a:xfrm>
            <a:off x="2057349" y="4356848"/>
            <a:ext cx="3139917" cy="1002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i="0" u="none" strike="noStrike" dirty="0">
                <a:solidFill>
                  <a:srgbClr val="455F7C"/>
                </a:solidFill>
                <a:effectLst/>
                <a:latin typeface="Open Sans" panose="020B0606030504020204" pitchFamily="34" charset="0"/>
              </a:rPr>
              <a:t>EV demand driven by government incentives &amp; increasing environmental consciousness among consumers.</a:t>
            </a:r>
            <a:endParaRPr lang="en-US" sz="11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73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6A9DB4-DF3D-0CCA-E4B9-CEF8BD84E481}"/>
              </a:ext>
            </a:extLst>
          </p:cNvPr>
          <p:cNvSpPr/>
          <p:nvPr/>
        </p:nvSpPr>
        <p:spPr>
          <a:xfrm>
            <a:off x="172118" y="0"/>
            <a:ext cx="17957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5239F-69CC-9D4A-27D7-8C40CC07F102}"/>
              </a:ext>
            </a:extLst>
          </p:cNvPr>
          <p:cNvSpPr/>
          <p:nvPr/>
        </p:nvSpPr>
        <p:spPr>
          <a:xfrm>
            <a:off x="351694" y="106148"/>
            <a:ext cx="11840305" cy="3686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DATA ANALYSIS DESIGN &amp; TECHNOLOGY ARCHITECTURE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80C6307-ACB9-08B6-0845-11FD9071BC64}"/>
              </a:ext>
            </a:extLst>
          </p:cNvPr>
          <p:cNvSpPr/>
          <p:nvPr/>
        </p:nvSpPr>
        <p:spPr>
          <a:xfrm>
            <a:off x="507741" y="970041"/>
            <a:ext cx="2815322" cy="1002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Finding operational EV Charging Stations within a driving range late, inclement weather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D049E7-C7F6-E63A-76DC-C62C04D1BE9C}"/>
              </a:ext>
            </a:extLst>
          </p:cNvPr>
          <p:cNvSpPr txBox="1"/>
          <p:nvPr/>
        </p:nvSpPr>
        <p:spPr>
          <a:xfrm>
            <a:off x="1311344" y="516901"/>
            <a:ext cx="1257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DEFINE </a:t>
            </a:r>
          </a:p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the Problem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6A04C6-7934-B44C-64FB-4EC116831902}"/>
              </a:ext>
            </a:extLst>
          </p:cNvPr>
          <p:cNvSpPr txBox="1"/>
          <p:nvPr/>
        </p:nvSpPr>
        <p:spPr>
          <a:xfrm>
            <a:off x="4499133" y="521800"/>
            <a:ext cx="1257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GATHER </a:t>
            </a:r>
          </a:p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the Data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422BAE0D-65F5-7D75-C3A8-25F692B58045}"/>
              </a:ext>
            </a:extLst>
          </p:cNvPr>
          <p:cNvSpPr/>
          <p:nvPr/>
        </p:nvSpPr>
        <p:spPr>
          <a:xfrm>
            <a:off x="3786207" y="1002009"/>
            <a:ext cx="2548264" cy="1002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Identifying the data source &amp; Collecting data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ED53C7C-3ED4-C5E0-1E6F-E017C6DD6B25}"/>
              </a:ext>
            </a:extLst>
          </p:cNvPr>
          <p:cNvGrpSpPr/>
          <p:nvPr/>
        </p:nvGrpSpPr>
        <p:grpSpPr>
          <a:xfrm>
            <a:off x="897381" y="2558453"/>
            <a:ext cx="4081347" cy="979352"/>
            <a:chOff x="7694341" y="1290563"/>
            <a:chExt cx="4081347" cy="97935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064E3DB-DA79-5F27-1A5E-227D3F8B7DB9}"/>
                </a:ext>
              </a:extLst>
            </p:cNvPr>
            <p:cNvSpPr/>
            <p:nvPr/>
          </p:nvSpPr>
          <p:spPr>
            <a:xfrm>
              <a:off x="7694341" y="1290563"/>
              <a:ext cx="4081347" cy="97935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6A541BB-C316-DC0C-04E8-224136DD0D57}"/>
                </a:ext>
              </a:extLst>
            </p:cNvPr>
            <p:cNvGrpSpPr/>
            <p:nvPr/>
          </p:nvGrpSpPr>
          <p:grpSpPr>
            <a:xfrm>
              <a:off x="8083335" y="1473563"/>
              <a:ext cx="3568646" cy="660553"/>
              <a:chOff x="3859489" y="2542326"/>
              <a:chExt cx="3568646" cy="660553"/>
            </a:xfrm>
          </p:grpSpPr>
          <p:pic>
            <p:nvPicPr>
              <p:cNvPr id="43" name="Picture 12" descr="Rest API icon PNG and SVG Vector Free ...">
                <a:extLst>
                  <a:ext uri="{FF2B5EF4-FFF2-40B4-BE49-F238E27FC236}">
                    <a16:creationId xmlns:a16="http://schemas.microsoft.com/office/drawing/2014/main" id="{2795EA84-74AC-E4FB-CE1E-250F461499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16670" y="2560517"/>
                <a:ext cx="704293" cy="61201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4" name="Picture 14">
                <a:extLst>
                  <a:ext uri="{FF2B5EF4-FFF2-40B4-BE49-F238E27FC236}">
                    <a16:creationId xmlns:a16="http://schemas.microsoft.com/office/drawing/2014/main" id="{D3FC7134-D72E-7D8C-B75F-780DD5CD2A3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59489" y="2542326"/>
                <a:ext cx="660553" cy="66055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5" name="Picture 16" descr="National Renewable Energy Laboratory ...">
                <a:extLst>
                  <a:ext uri="{FF2B5EF4-FFF2-40B4-BE49-F238E27FC236}">
                    <a16:creationId xmlns:a16="http://schemas.microsoft.com/office/drawing/2014/main" id="{31687174-6757-27EE-2381-E32214E90E2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51961" y="2647924"/>
                <a:ext cx="876174" cy="4372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B05A20C1-0894-A69D-AA0B-77E49C30BDD2}"/>
                  </a:ext>
                </a:extLst>
              </p:cNvPr>
              <p:cNvCxnSpPr>
                <a:stCxn id="44" idx="3"/>
                <a:endCxn id="43" idx="1"/>
              </p:cNvCxnSpPr>
              <p:nvPr/>
            </p:nvCxnSpPr>
            <p:spPr>
              <a:xfrm flipV="1">
                <a:off x="4520042" y="2866526"/>
                <a:ext cx="696628" cy="6077"/>
              </a:xfrm>
              <a:prstGeom prst="straightConnector1">
                <a:avLst/>
              </a:prstGeom>
              <a:ln w="19050" cap="flat" cmpd="sng" algn="ctr">
                <a:solidFill>
                  <a:schemeClr val="accent6"/>
                </a:solidFill>
                <a:prstDash val="solid"/>
                <a:round/>
                <a:headEnd type="arrow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441A3E61-9A6E-5477-66C5-617ABEB3E1FC}"/>
                  </a:ext>
                </a:extLst>
              </p:cNvPr>
              <p:cNvCxnSpPr>
                <a:cxnSpLocks/>
                <a:stCxn id="43" idx="3"/>
                <a:endCxn id="45" idx="1"/>
              </p:cNvCxnSpPr>
              <p:nvPr/>
            </p:nvCxnSpPr>
            <p:spPr>
              <a:xfrm flipV="1">
                <a:off x="5920963" y="2866525"/>
                <a:ext cx="630998" cy="1"/>
              </a:xfrm>
              <a:prstGeom prst="straightConnector1">
                <a:avLst/>
              </a:prstGeom>
              <a:ln w="19050" cap="flat" cmpd="sng" algn="ctr">
                <a:solidFill>
                  <a:schemeClr val="accent6"/>
                </a:solidFill>
                <a:prstDash val="solid"/>
                <a:round/>
                <a:headEnd type="arrow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C0F87D28-5A36-9ABB-55D8-0E9023647660}"/>
              </a:ext>
            </a:extLst>
          </p:cNvPr>
          <p:cNvGrpSpPr/>
          <p:nvPr/>
        </p:nvGrpSpPr>
        <p:grpSpPr>
          <a:xfrm>
            <a:off x="7490704" y="2573040"/>
            <a:ext cx="1607726" cy="2020507"/>
            <a:chOff x="4333145" y="1356877"/>
            <a:chExt cx="1911538" cy="285258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CB5415D-48E7-6B05-1124-080DACB3FFF3}"/>
                </a:ext>
              </a:extLst>
            </p:cNvPr>
            <p:cNvSpPr/>
            <p:nvPr/>
          </p:nvSpPr>
          <p:spPr>
            <a:xfrm>
              <a:off x="4333145" y="1356877"/>
              <a:ext cx="1911538" cy="28525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8F725F4-B7FC-29AB-DB7E-8A1B6F66D9CF}"/>
                </a:ext>
              </a:extLst>
            </p:cNvPr>
            <p:cNvGrpSpPr/>
            <p:nvPr/>
          </p:nvGrpSpPr>
          <p:grpSpPr>
            <a:xfrm>
              <a:off x="4693318" y="1829845"/>
              <a:ext cx="1237918" cy="1772234"/>
              <a:chOff x="8377440" y="2120109"/>
              <a:chExt cx="1237918" cy="1772234"/>
            </a:xfrm>
          </p:grpSpPr>
          <p:pic>
            <p:nvPicPr>
              <p:cNvPr id="52" name="Picture 26" descr="between Node JS and Express JS ...">
                <a:extLst>
                  <a:ext uri="{FF2B5EF4-FFF2-40B4-BE49-F238E27FC236}">
                    <a16:creationId xmlns:a16="http://schemas.microsoft.com/office/drawing/2014/main" id="{67FF21F0-F67D-2B6B-943A-C8ADA98164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2670" y="2120109"/>
                <a:ext cx="1172208" cy="82976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3" name="Picture 32" descr="What is GitHub? — Pythia Foundations">
                <a:extLst>
                  <a:ext uri="{FF2B5EF4-FFF2-40B4-BE49-F238E27FC236}">
                    <a16:creationId xmlns:a16="http://schemas.microsoft.com/office/drawing/2014/main" id="{771C3BA2-2EA8-7F39-3AA7-5944B1C26DC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377440" y="3199109"/>
                <a:ext cx="1237918" cy="6932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2AC2468C-4FF5-7350-5659-85891B057365}"/>
              </a:ext>
            </a:extLst>
          </p:cNvPr>
          <p:cNvSpPr txBox="1"/>
          <p:nvPr/>
        </p:nvSpPr>
        <p:spPr>
          <a:xfrm>
            <a:off x="7490704" y="2107877"/>
            <a:ext cx="1607727" cy="5232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Web server &amp; </a:t>
            </a:r>
          </a:p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JSP Engine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FFB8E08-B1B7-FB48-FE9F-C34432718414}"/>
              </a:ext>
            </a:extLst>
          </p:cNvPr>
          <p:cNvGrpSpPr/>
          <p:nvPr/>
        </p:nvGrpSpPr>
        <p:grpSpPr>
          <a:xfrm>
            <a:off x="5182350" y="2592831"/>
            <a:ext cx="1556042" cy="1002323"/>
            <a:chOff x="7045746" y="2403545"/>
            <a:chExt cx="1556042" cy="1002323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5CCF759-8B21-00C1-91D5-ABABC39CC4E7}"/>
                </a:ext>
              </a:extLst>
            </p:cNvPr>
            <p:cNvSpPr/>
            <p:nvPr/>
          </p:nvSpPr>
          <p:spPr>
            <a:xfrm>
              <a:off x="7045746" y="2403545"/>
              <a:ext cx="1556042" cy="100232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" name="Picture 24" descr="Changing AWS RDS PostreSQL database ...">
              <a:extLst>
                <a:ext uri="{FF2B5EF4-FFF2-40B4-BE49-F238E27FC236}">
                  <a16:creationId xmlns:a16="http://schemas.microsoft.com/office/drawing/2014/main" id="{82CC45BB-AC7F-7278-C3C6-8D3008A978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6490" y="2454245"/>
              <a:ext cx="1081669" cy="8297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E72179D0-455A-D5D9-1AC5-8FFCB2D37080}"/>
              </a:ext>
            </a:extLst>
          </p:cNvPr>
          <p:cNvGrpSpPr/>
          <p:nvPr/>
        </p:nvGrpSpPr>
        <p:grpSpPr>
          <a:xfrm>
            <a:off x="2854708" y="3746064"/>
            <a:ext cx="1405054" cy="1071134"/>
            <a:chOff x="4226798" y="4047611"/>
            <a:chExt cx="1405054" cy="1071134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9357D59-5268-4FEE-6C81-278CC889841D}"/>
                </a:ext>
              </a:extLst>
            </p:cNvPr>
            <p:cNvSpPr/>
            <p:nvPr/>
          </p:nvSpPr>
          <p:spPr>
            <a:xfrm>
              <a:off x="4226798" y="4047611"/>
              <a:ext cx="1405054" cy="10711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4" name="Picture 18" descr="psycopg2 | opentelemetry-sqlcommenter">
              <a:extLst>
                <a:ext uri="{FF2B5EF4-FFF2-40B4-BE49-F238E27FC236}">
                  <a16:creationId xmlns:a16="http://schemas.microsoft.com/office/drawing/2014/main" id="{8FADD87E-30FA-F28B-62A0-25FDEE2368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0418" y="4188381"/>
              <a:ext cx="1133250" cy="78959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029" name="Elbow Connector 1028">
            <a:extLst>
              <a:ext uri="{FF2B5EF4-FFF2-40B4-BE49-F238E27FC236}">
                <a16:creationId xmlns:a16="http://schemas.microsoft.com/office/drawing/2014/main" id="{485C5E77-BBC0-9E93-0AA4-19610A0A6466}"/>
              </a:ext>
            </a:extLst>
          </p:cNvPr>
          <p:cNvCxnSpPr>
            <a:cxnSpLocks/>
            <a:stCxn id="44" idx="2"/>
            <a:endCxn id="63" idx="1"/>
          </p:cNvCxnSpPr>
          <p:nvPr/>
        </p:nvCxnSpPr>
        <p:spPr>
          <a:xfrm rot="16200000" flipH="1">
            <a:off x="1795868" y="3222790"/>
            <a:ext cx="879625" cy="1238056"/>
          </a:xfrm>
          <a:prstGeom prst="bentConnector2">
            <a:avLst/>
          </a:prstGeom>
          <a:ln w="28575" cap="flat" cmpd="sng" algn="ctr">
            <a:solidFill>
              <a:srgbClr val="C0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31" name="Elbow Connector 1030">
            <a:extLst>
              <a:ext uri="{FF2B5EF4-FFF2-40B4-BE49-F238E27FC236}">
                <a16:creationId xmlns:a16="http://schemas.microsoft.com/office/drawing/2014/main" id="{9C274420-24BB-64ED-7901-8A5BA4D010E5}"/>
              </a:ext>
            </a:extLst>
          </p:cNvPr>
          <p:cNvCxnSpPr>
            <a:cxnSpLocks/>
            <a:stCxn id="57" idx="2"/>
            <a:endCxn id="63" idx="3"/>
          </p:cNvCxnSpPr>
          <p:nvPr/>
        </p:nvCxnSpPr>
        <p:spPr>
          <a:xfrm rot="5400000">
            <a:off x="4766829" y="3088088"/>
            <a:ext cx="686477" cy="1700609"/>
          </a:xfrm>
          <a:prstGeom prst="bentConnector2">
            <a:avLst/>
          </a:prstGeom>
          <a:ln w="28575" cap="flat" cmpd="sng" algn="ctr">
            <a:solidFill>
              <a:srgbClr val="C0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829CE5B2-64B7-6DB6-B200-8A1F2D5D2592}"/>
              </a:ext>
            </a:extLst>
          </p:cNvPr>
          <p:cNvGrpSpPr/>
          <p:nvPr/>
        </p:nvGrpSpPr>
        <p:grpSpPr>
          <a:xfrm>
            <a:off x="9969335" y="2581680"/>
            <a:ext cx="1556042" cy="1071134"/>
            <a:chOff x="9180475" y="4345652"/>
            <a:chExt cx="1556042" cy="1071134"/>
          </a:xfrm>
        </p:grpSpPr>
        <p:sp>
          <p:nvSpPr>
            <p:cNvPr id="1041" name="Rectangle 1040">
              <a:extLst>
                <a:ext uri="{FF2B5EF4-FFF2-40B4-BE49-F238E27FC236}">
                  <a16:creationId xmlns:a16="http://schemas.microsoft.com/office/drawing/2014/main" id="{DE53B3F0-7095-0933-322C-51E6DEC82EBE}"/>
                </a:ext>
              </a:extLst>
            </p:cNvPr>
            <p:cNvSpPr/>
            <p:nvPr/>
          </p:nvSpPr>
          <p:spPr>
            <a:xfrm>
              <a:off x="9180475" y="4345652"/>
              <a:ext cx="1556042" cy="107113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43" name="Graphic 1042" descr="Customer review with solid fill">
              <a:extLst>
                <a:ext uri="{FF2B5EF4-FFF2-40B4-BE49-F238E27FC236}">
                  <a16:creationId xmlns:a16="http://schemas.microsoft.com/office/drawing/2014/main" id="{BB323E2B-8CFC-94B1-4973-A35D72056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550624" y="4424019"/>
              <a:ext cx="914400" cy="914400"/>
            </a:xfrm>
            <a:prstGeom prst="rect">
              <a:avLst/>
            </a:prstGeom>
          </p:spPr>
        </p:pic>
      </p:grpSp>
      <p:sp>
        <p:nvSpPr>
          <p:cNvPr id="1049" name="Rounded Rectangle 1048">
            <a:extLst>
              <a:ext uri="{FF2B5EF4-FFF2-40B4-BE49-F238E27FC236}">
                <a16:creationId xmlns:a16="http://schemas.microsoft.com/office/drawing/2014/main" id="{685674F3-44D6-1C15-3B42-95613AFFB652}"/>
              </a:ext>
            </a:extLst>
          </p:cNvPr>
          <p:cNvSpPr/>
          <p:nvPr/>
        </p:nvSpPr>
        <p:spPr>
          <a:xfrm>
            <a:off x="652231" y="5563464"/>
            <a:ext cx="2410208" cy="1002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Cleaning the data using Pandas </a:t>
            </a:r>
            <a:r>
              <a:rPr lang="en-US" sz="1200" b="1" dirty="0" err="1">
                <a:solidFill>
                  <a:srgbClr val="7030A0"/>
                </a:solidFill>
              </a:rPr>
              <a:t>Dataframe</a:t>
            </a:r>
            <a:r>
              <a:rPr lang="en-US" sz="1200" b="1" dirty="0">
                <a:solidFill>
                  <a:srgbClr val="7030A0"/>
                </a:solidFill>
              </a:rPr>
              <a:t> &amp; SQL Preparing the data in AWS RDS PostgreSQL</a:t>
            </a:r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64B5721C-E110-EAE8-BB69-B7145BD88B35}"/>
              </a:ext>
            </a:extLst>
          </p:cNvPr>
          <p:cNvSpPr txBox="1"/>
          <p:nvPr/>
        </p:nvSpPr>
        <p:spPr>
          <a:xfrm>
            <a:off x="1103186" y="5042792"/>
            <a:ext cx="1556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CLEAN &amp; PREPARE the Data</a:t>
            </a:r>
          </a:p>
        </p:txBody>
      </p:sp>
      <p:sp>
        <p:nvSpPr>
          <p:cNvPr id="1053" name="TextBox 1052">
            <a:extLst>
              <a:ext uri="{FF2B5EF4-FFF2-40B4-BE49-F238E27FC236}">
                <a16:creationId xmlns:a16="http://schemas.microsoft.com/office/drawing/2014/main" id="{A16C06EA-CDB3-0AFC-DCFD-A9EB1ABBFC9E}"/>
              </a:ext>
            </a:extLst>
          </p:cNvPr>
          <p:cNvSpPr txBox="1"/>
          <p:nvPr/>
        </p:nvSpPr>
        <p:spPr>
          <a:xfrm>
            <a:off x="4674147" y="5061644"/>
            <a:ext cx="1257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EXPLORE </a:t>
            </a:r>
          </a:p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the Data</a:t>
            </a:r>
          </a:p>
        </p:txBody>
      </p:sp>
      <p:sp>
        <p:nvSpPr>
          <p:cNvPr id="1055" name="Rounded Rectangle 1054">
            <a:extLst>
              <a:ext uri="{FF2B5EF4-FFF2-40B4-BE49-F238E27FC236}">
                <a16:creationId xmlns:a16="http://schemas.microsoft.com/office/drawing/2014/main" id="{0BC134F2-D210-C5B7-E058-27C5C6B65157}"/>
              </a:ext>
            </a:extLst>
          </p:cNvPr>
          <p:cNvSpPr/>
          <p:nvPr/>
        </p:nvSpPr>
        <p:spPr>
          <a:xfrm>
            <a:off x="3928856" y="5595213"/>
            <a:ext cx="2545907" cy="1002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Looking for patterns of EV chargers applying several filters &amp; criteria</a:t>
            </a:r>
          </a:p>
          <a:p>
            <a:pPr algn="ctr"/>
            <a:r>
              <a:rPr lang="en-US" sz="1200" b="1" dirty="0">
                <a:solidFill>
                  <a:srgbClr val="7030A0"/>
                </a:solidFill>
              </a:rPr>
              <a:t>Fine tuning the size of the data</a:t>
            </a:r>
          </a:p>
        </p:txBody>
      </p:sp>
      <p:cxnSp>
        <p:nvCxnSpPr>
          <p:cNvPr id="1057" name="Elbow Connector 1056">
            <a:extLst>
              <a:ext uri="{FF2B5EF4-FFF2-40B4-BE49-F238E27FC236}">
                <a16:creationId xmlns:a16="http://schemas.microsoft.com/office/drawing/2014/main" id="{1BB486BB-DFA6-8FCC-CA34-8B06D197D552}"/>
              </a:ext>
            </a:extLst>
          </p:cNvPr>
          <p:cNvCxnSpPr>
            <a:cxnSpLocks/>
            <a:stCxn id="57" idx="3"/>
            <a:endCxn id="49" idx="1"/>
          </p:cNvCxnSpPr>
          <p:nvPr/>
        </p:nvCxnSpPr>
        <p:spPr>
          <a:xfrm>
            <a:off x="6738392" y="3093993"/>
            <a:ext cx="752312" cy="489301"/>
          </a:xfrm>
          <a:prstGeom prst="bentConnector3">
            <a:avLst>
              <a:gd name="adj1" fmla="val 50000"/>
            </a:avLst>
          </a:prstGeom>
          <a:ln w="28575" cap="flat" cmpd="sng" algn="ctr">
            <a:solidFill>
              <a:srgbClr val="C0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60" name="Elbow Connector 1059">
            <a:extLst>
              <a:ext uri="{FF2B5EF4-FFF2-40B4-BE49-F238E27FC236}">
                <a16:creationId xmlns:a16="http://schemas.microsoft.com/office/drawing/2014/main" id="{30014367-A5D2-41F7-7065-667F6B66BC41}"/>
              </a:ext>
            </a:extLst>
          </p:cNvPr>
          <p:cNvCxnSpPr>
            <a:cxnSpLocks/>
            <a:stCxn id="49" idx="3"/>
            <a:endCxn id="1041" idx="1"/>
          </p:cNvCxnSpPr>
          <p:nvPr/>
        </p:nvCxnSpPr>
        <p:spPr>
          <a:xfrm flipV="1">
            <a:off x="9098430" y="3117247"/>
            <a:ext cx="870905" cy="466047"/>
          </a:xfrm>
          <a:prstGeom prst="bentConnector3">
            <a:avLst>
              <a:gd name="adj1" fmla="val 50000"/>
            </a:avLst>
          </a:prstGeom>
          <a:ln w="28575" cap="flat" cmpd="sng" algn="ctr">
            <a:solidFill>
              <a:srgbClr val="C0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64" name="TextBox 1063">
            <a:extLst>
              <a:ext uri="{FF2B5EF4-FFF2-40B4-BE49-F238E27FC236}">
                <a16:creationId xmlns:a16="http://schemas.microsoft.com/office/drawing/2014/main" id="{126A8FFF-29E5-90D6-B610-FB335007D6DE}"/>
              </a:ext>
            </a:extLst>
          </p:cNvPr>
          <p:cNvSpPr txBox="1"/>
          <p:nvPr/>
        </p:nvSpPr>
        <p:spPr>
          <a:xfrm>
            <a:off x="9969335" y="2106681"/>
            <a:ext cx="1538176" cy="5232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Client JSP &amp; Browser</a:t>
            </a:r>
          </a:p>
        </p:txBody>
      </p:sp>
      <p:sp>
        <p:nvSpPr>
          <p:cNvPr id="1065" name="TextBox 1064">
            <a:extLst>
              <a:ext uri="{FF2B5EF4-FFF2-40B4-BE49-F238E27FC236}">
                <a16:creationId xmlns:a16="http://schemas.microsoft.com/office/drawing/2014/main" id="{47DDCF8C-8F92-5085-8CBB-ECD8E923DDA4}"/>
              </a:ext>
            </a:extLst>
          </p:cNvPr>
          <p:cNvSpPr txBox="1"/>
          <p:nvPr/>
        </p:nvSpPr>
        <p:spPr>
          <a:xfrm>
            <a:off x="5191283" y="2281867"/>
            <a:ext cx="1538176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Database</a:t>
            </a:r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47D7A209-FFF5-7D4B-1054-C08A06CA29DD}"/>
              </a:ext>
            </a:extLst>
          </p:cNvPr>
          <p:cNvSpPr txBox="1"/>
          <p:nvPr/>
        </p:nvSpPr>
        <p:spPr>
          <a:xfrm>
            <a:off x="8050795" y="5071786"/>
            <a:ext cx="13668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BUILD </a:t>
            </a:r>
          </a:p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Object Models</a:t>
            </a:r>
          </a:p>
        </p:txBody>
      </p:sp>
      <p:sp>
        <p:nvSpPr>
          <p:cNvPr id="1073" name="Rounded Rectangle 1072">
            <a:extLst>
              <a:ext uri="{FF2B5EF4-FFF2-40B4-BE49-F238E27FC236}">
                <a16:creationId xmlns:a16="http://schemas.microsoft.com/office/drawing/2014/main" id="{CB0E2018-DF8D-BA29-A8DD-6B1B68DC6D75}"/>
              </a:ext>
            </a:extLst>
          </p:cNvPr>
          <p:cNvSpPr/>
          <p:nvPr/>
        </p:nvSpPr>
        <p:spPr>
          <a:xfrm>
            <a:off x="7315200" y="5591498"/>
            <a:ext cx="2736725" cy="1002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Build real time Object Models based on characteristics or criteria for client access</a:t>
            </a:r>
          </a:p>
        </p:txBody>
      </p:sp>
      <p:sp>
        <p:nvSpPr>
          <p:cNvPr id="1074" name="TextBox 1073">
            <a:extLst>
              <a:ext uri="{FF2B5EF4-FFF2-40B4-BE49-F238E27FC236}">
                <a16:creationId xmlns:a16="http://schemas.microsoft.com/office/drawing/2014/main" id="{DF125F53-2B86-C4EC-3AC6-937F98EC3E4E}"/>
              </a:ext>
            </a:extLst>
          </p:cNvPr>
          <p:cNvSpPr txBox="1"/>
          <p:nvPr/>
        </p:nvSpPr>
        <p:spPr>
          <a:xfrm>
            <a:off x="9856792" y="458969"/>
            <a:ext cx="13668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COMMUNICATE </a:t>
            </a:r>
          </a:p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Results</a:t>
            </a:r>
          </a:p>
        </p:txBody>
      </p:sp>
      <p:sp>
        <p:nvSpPr>
          <p:cNvPr id="1075" name="Rounded Rectangle 1074">
            <a:extLst>
              <a:ext uri="{FF2B5EF4-FFF2-40B4-BE49-F238E27FC236}">
                <a16:creationId xmlns:a16="http://schemas.microsoft.com/office/drawing/2014/main" id="{88763BF4-26D2-7833-D439-E9E472227B33}"/>
              </a:ext>
            </a:extLst>
          </p:cNvPr>
          <p:cNvSpPr/>
          <p:nvPr/>
        </p:nvSpPr>
        <p:spPr>
          <a:xfrm>
            <a:off x="9377290" y="1014840"/>
            <a:ext cx="2158953" cy="10023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Access the results on a lightweight browser</a:t>
            </a:r>
          </a:p>
        </p:txBody>
      </p:sp>
      <p:sp>
        <p:nvSpPr>
          <p:cNvPr id="1076" name="TextBox 1075">
            <a:extLst>
              <a:ext uri="{FF2B5EF4-FFF2-40B4-BE49-F238E27FC236}">
                <a16:creationId xmlns:a16="http://schemas.microsoft.com/office/drawing/2014/main" id="{465B4982-46F7-0718-0875-D391677C520F}"/>
              </a:ext>
            </a:extLst>
          </p:cNvPr>
          <p:cNvSpPr txBox="1"/>
          <p:nvPr/>
        </p:nvSpPr>
        <p:spPr>
          <a:xfrm>
            <a:off x="1276256" y="2278153"/>
            <a:ext cx="2815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Extract | Transform | Load</a:t>
            </a:r>
          </a:p>
        </p:txBody>
      </p:sp>
      <p:pic>
        <p:nvPicPr>
          <p:cNvPr id="1080" name="Graphic 1079" descr="Badge with solid fill">
            <a:extLst>
              <a:ext uri="{FF2B5EF4-FFF2-40B4-BE49-F238E27FC236}">
                <a16:creationId xmlns:a16="http://schemas.microsoft.com/office/drawing/2014/main" id="{1C6843A2-9778-626A-410B-BC06DABA28C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693437" y="749687"/>
            <a:ext cx="582802" cy="582802"/>
          </a:xfrm>
          <a:prstGeom prst="rect">
            <a:avLst/>
          </a:prstGeom>
        </p:spPr>
      </p:pic>
      <p:pic>
        <p:nvPicPr>
          <p:cNvPr id="1081" name="Graphic 1080" descr="Badge 1 with solid fill">
            <a:extLst>
              <a:ext uri="{FF2B5EF4-FFF2-40B4-BE49-F238E27FC236}">
                <a16:creationId xmlns:a16="http://schemas.microsoft.com/office/drawing/2014/main" id="{26CA20C6-00F7-552A-AC4A-01F220BB6B5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13785" y="722732"/>
            <a:ext cx="582802" cy="553712"/>
          </a:xfrm>
          <a:prstGeom prst="rect">
            <a:avLst/>
          </a:prstGeom>
        </p:spPr>
      </p:pic>
      <p:pic>
        <p:nvPicPr>
          <p:cNvPr id="1083" name="Graphic 1082" descr="Badge 3 with solid fill">
            <a:extLst>
              <a:ext uri="{FF2B5EF4-FFF2-40B4-BE49-F238E27FC236}">
                <a16:creationId xmlns:a16="http://schemas.microsoft.com/office/drawing/2014/main" id="{0450C129-C55D-4C4A-2717-7E1151ED4A3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25383" y="5078992"/>
            <a:ext cx="697346" cy="697346"/>
          </a:xfrm>
          <a:prstGeom prst="rect">
            <a:avLst/>
          </a:prstGeom>
        </p:spPr>
      </p:pic>
      <p:pic>
        <p:nvPicPr>
          <p:cNvPr id="1085" name="Graphic 1084" descr="Badge 4 with solid fill">
            <a:extLst>
              <a:ext uri="{FF2B5EF4-FFF2-40B4-BE49-F238E27FC236}">
                <a16:creationId xmlns:a16="http://schemas.microsoft.com/office/drawing/2014/main" id="{AE2FD4CC-1D00-12C7-F5FA-B5D942A3B1D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514407" y="5125674"/>
            <a:ext cx="685713" cy="685713"/>
          </a:xfrm>
          <a:prstGeom prst="rect">
            <a:avLst/>
          </a:prstGeom>
        </p:spPr>
      </p:pic>
      <p:pic>
        <p:nvPicPr>
          <p:cNvPr id="1087" name="Graphic 1086" descr="Badge 5 with solid fill">
            <a:extLst>
              <a:ext uri="{FF2B5EF4-FFF2-40B4-BE49-F238E27FC236}">
                <a16:creationId xmlns:a16="http://schemas.microsoft.com/office/drawing/2014/main" id="{FE2D9303-6BDB-9198-7F01-E31DD4CD4C30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002628" y="5160592"/>
            <a:ext cx="623354" cy="623354"/>
          </a:xfrm>
          <a:prstGeom prst="rect">
            <a:avLst/>
          </a:prstGeom>
        </p:spPr>
      </p:pic>
      <p:pic>
        <p:nvPicPr>
          <p:cNvPr id="1089" name="Graphic 1088" descr="Badge 6 with solid fill">
            <a:extLst>
              <a:ext uri="{FF2B5EF4-FFF2-40B4-BE49-F238E27FC236}">
                <a16:creationId xmlns:a16="http://schemas.microsoft.com/office/drawing/2014/main" id="{2A5C95F6-9D93-8E2D-C63C-F72F0B40DA1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9027382" y="723423"/>
            <a:ext cx="686478" cy="68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750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6A9DB4-DF3D-0CCA-E4B9-CEF8BD84E481}"/>
              </a:ext>
            </a:extLst>
          </p:cNvPr>
          <p:cNvSpPr/>
          <p:nvPr/>
        </p:nvSpPr>
        <p:spPr>
          <a:xfrm>
            <a:off x="471056" y="0"/>
            <a:ext cx="267854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65239F-69CC-9D4A-27D7-8C40CC07F102}"/>
              </a:ext>
            </a:extLst>
          </p:cNvPr>
          <p:cNvSpPr/>
          <p:nvPr/>
        </p:nvSpPr>
        <p:spPr>
          <a:xfrm>
            <a:off x="471054" y="220444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OBSTACLES | SOLUTIONS</a:t>
            </a:r>
          </a:p>
        </p:txBody>
      </p:sp>
      <p:pic>
        <p:nvPicPr>
          <p:cNvPr id="9" name="Picture 2" descr="Basketball ball icon team sport league symbol">
            <a:extLst>
              <a:ext uri="{FF2B5EF4-FFF2-40B4-BE49-F238E27FC236}">
                <a16:creationId xmlns:a16="http://schemas.microsoft.com/office/drawing/2014/main" id="{EE07D948-649E-9B89-7023-2786C8728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689" y="4039617"/>
            <a:ext cx="265574" cy="265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Basketball ball icon team sport league symbol">
            <a:extLst>
              <a:ext uri="{FF2B5EF4-FFF2-40B4-BE49-F238E27FC236}">
                <a16:creationId xmlns:a16="http://schemas.microsoft.com/office/drawing/2014/main" id="{BB5AFBC3-73AF-1105-B6F7-D0A89F238E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708" y="1402635"/>
            <a:ext cx="265574" cy="265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13CCA7A-0B3C-9F1F-C318-45D9168E4C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894656"/>
              </p:ext>
            </p:extLst>
          </p:nvPr>
        </p:nvGraphicFramePr>
        <p:xfrm>
          <a:off x="1094384" y="803333"/>
          <a:ext cx="10963812" cy="4793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3222">
                  <a:extLst>
                    <a:ext uri="{9D8B030D-6E8A-4147-A177-3AD203B41FA5}">
                      <a16:colId xmlns:a16="http://schemas.microsoft.com/office/drawing/2014/main" val="3337959167"/>
                    </a:ext>
                  </a:extLst>
                </a:gridCol>
                <a:gridCol w="4459885">
                  <a:extLst>
                    <a:ext uri="{9D8B030D-6E8A-4147-A177-3AD203B41FA5}">
                      <a16:colId xmlns:a16="http://schemas.microsoft.com/office/drawing/2014/main" val="1701787909"/>
                    </a:ext>
                  </a:extLst>
                </a:gridCol>
                <a:gridCol w="4770705">
                  <a:extLst>
                    <a:ext uri="{9D8B030D-6E8A-4147-A177-3AD203B41FA5}">
                      <a16:colId xmlns:a16="http://schemas.microsoft.com/office/drawing/2014/main" val="2699687337"/>
                    </a:ext>
                  </a:extLst>
                </a:gridCol>
              </a:tblGrid>
              <a:tr h="582681"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CATEGORY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CHALLENGES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SOLUTION/WORKAROUND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0084651"/>
                  </a:ext>
                </a:extLst>
              </a:tr>
              <a:tr h="1132140">
                <a:tc row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API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effectLst/>
                          <a:latin typeface="+mn-lt"/>
                        </a:rPr>
                        <a:t>Number of hits [more </a:t>
                      </a:r>
                      <a:r>
                        <a:rPr lang="en-US" sz="1800" dirty="0">
                          <a:latin typeface="+mn-lt"/>
                        </a:rPr>
                        <a:t>than 100 hits chargeable]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Limit the number of EV chargers and picked only for United States</a:t>
                      </a:r>
                    </a:p>
                    <a:p>
                      <a:endParaRPr lang="en-US" dirty="0">
                        <a:latin typeface="+mn-lt"/>
                      </a:endParaRPr>
                    </a:p>
                    <a:p>
                      <a:r>
                        <a:rPr lang="en-US" dirty="0">
                          <a:latin typeface="+mn-lt"/>
                        </a:rPr>
                        <a:t>Monitored the number of hits per API Key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297791"/>
                  </a:ext>
                </a:extLst>
              </a:tr>
              <a:tr h="870877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dirty="0">
                          <a:effectLst/>
                          <a:latin typeface="+mn-lt"/>
                        </a:rPr>
                        <a:t>Difficulties to build relationships without robust documentation and data definitions 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+mn-lt"/>
                        </a:rPr>
                        <a:t>Resorted to pulled data by EV within a region or a lessened the radius of the co-ordinates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961995"/>
                  </a:ext>
                </a:extLst>
              </a:tr>
              <a:tr h="870877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+mn-lt"/>
                        </a:rPr>
                        <a:t>OBJECT MODEL</a:t>
                      </a:r>
                      <a:r>
                        <a:rPr lang="en-US" sz="1800" dirty="0">
                          <a:latin typeface="+mn-lt"/>
                        </a:rPr>
                        <a:t> 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+mn-lt"/>
                        </a:rPr>
                        <a:t>Integrating NodeJS using AWS Lambda within a limited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+mn-lt"/>
                        </a:rPr>
                        <a:t>Leveraged GitHub IO to expose data based on selection criteria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88423"/>
                  </a:ext>
                </a:extLst>
              </a:tr>
              <a:tr h="200094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925785"/>
                  </a:ext>
                </a:extLst>
              </a:tr>
              <a:tr h="78128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POSTGRESQL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+mn-lt"/>
                        </a:rPr>
                        <a:t>Establishing connectivity from Python to PostgreSQL hosted in AWS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atin typeface="+mn-lt"/>
                        </a:rPr>
                        <a:t>Applied parameterized role to override the default role allowing connection into the database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9603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6194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8916" y="1884306"/>
            <a:ext cx="6570979" cy="3413895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836612" y="1300018"/>
            <a:ext cx="3932237" cy="3811588"/>
          </a:xfrm>
        </p:spPr>
        <p:txBody>
          <a:bodyPr/>
          <a:lstStyle/>
          <a:p>
            <a:r>
              <a:rPr lang="en-US" dirty="0"/>
              <a:t>Data pulled from the API</a:t>
            </a:r>
          </a:p>
          <a:p>
            <a:r>
              <a:rPr lang="en-US" dirty="0"/>
              <a:t>Imported using Python script</a:t>
            </a:r>
          </a:p>
          <a:p>
            <a:r>
              <a:rPr lang="en-US" dirty="0"/>
              <a:t>Destination: AWS RDS PostgreSQL Database</a:t>
            </a:r>
          </a:p>
          <a:p>
            <a:pPr lvl="1"/>
            <a:r>
              <a:rPr lang="en-US" dirty="0"/>
              <a:t>Database Name: </a:t>
            </a:r>
            <a:r>
              <a:rPr lang="en-US" dirty="0" err="1"/>
              <a:t>evchargerinst</a:t>
            </a:r>
            <a:endParaRPr lang="en-US" dirty="0"/>
          </a:p>
          <a:p>
            <a:pPr lvl="1"/>
            <a:r>
              <a:rPr lang="en-US" dirty="0"/>
              <a:t>Schema: </a:t>
            </a:r>
            <a:r>
              <a:rPr lang="en-US" dirty="0" err="1"/>
              <a:t>evChargers</a:t>
            </a:r>
            <a:endParaRPr lang="en-US" dirty="0"/>
          </a:p>
          <a:p>
            <a:pPr lvl="1"/>
            <a:r>
              <a:rPr lang="en-US" dirty="0"/>
              <a:t>Table Name: </a:t>
            </a:r>
            <a:r>
              <a:rPr lang="en-US" dirty="0" err="1"/>
              <a:t>EV_Charger_Extract</a:t>
            </a:r>
            <a:endParaRPr lang="en-US" dirty="0"/>
          </a:p>
          <a:p>
            <a:r>
              <a:rPr lang="en-US" dirty="0"/>
              <a:t>Initially extracted a larger dataset with over 80k records for all charging stations across the USA.</a:t>
            </a:r>
          </a:p>
          <a:p>
            <a:r>
              <a:rPr lang="en-US" dirty="0"/>
              <a:t>Limited to records from the tristate area due to API token restrictions.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D572DC-8A88-325A-FC21-A6ABED3F6DDF}"/>
              </a:ext>
            </a:extLst>
          </p:cNvPr>
          <p:cNvSpPr/>
          <p:nvPr/>
        </p:nvSpPr>
        <p:spPr>
          <a:xfrm>
            <a:off x="235527" y="221058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PostgreSQL AWS RDS  – ETL Process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40EE1F-630B-CB3E-2E0B-A1C3662F194E}"/>
              </a:ext>
            </a:extLst>
          </p:cNvPr>
          <p:cNvSpPr/>
          <p:nvPr/>
        </p:nvSpPr>
        <p:spPr>
          <a:xfrm>
            <a:off x="62055" y="0"/>
            <a:ext cx="267854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51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772884" y="1253331"/>
            <a:ext cx="51816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Utilized a Python </a:t>
            </a:r>
            <a:r>
              <a:rPr lang="en-US" dirty="0" err="1"/>
              <a:t>Jupyter</a:t>
            </a:r>
            <a:r>
              <a:rPr lang="en-US" dirty="0"/>
              <a:t> notebook for data cleaning</a:t>
            </a:r>
          </a:p>
          <a:p>
            <a:r>
              <a:rPr lang="en-US" dirty="0"/>
              <a:t>Used the "psycopg2" library to interact with the AWS RDS PostgreSQL Database</a:t>
            </a:r>
          </a:p>
          <a:p>
            <a:r>
              <a:rPr lang="en-US" dirty="0"/>
              <a:t>Cleaned the dataframe to generate a new dataset</a:t>
            </a:r>
          </a:p>
          <a:p>
            <a:r>
              <a:rPr lang="en-US" dirty="0"/>
              <a:t>Written the cleaned dataframe back to the database</a:t>
            </a:r>
          </a:p>
          <a:p>
            <a:pPr lvl="1"/>
            <a:r>
              <a:rPr lang="en-US" dirty="0"/>
              <a:t>Destination: AWS RDS PostgreSQL Database</a:t>
            </a:r>
          </a:p>
          <a:p>
            <a:pPr lvl="1"/>
            <a:r>
              <a:rPr lang="en-US" dirty="0"/>
              <a:t>Database Name: </a:t>
            </a:r>
            <a:r>
              <a:rPr lang="en-US" dirty="0" err="1"/>
              <a:t>evchargerinst</a:t>
            </a:r>
            <a:endParaRPr lang="en-US" dirty="0"/>
          </a:p>
          <a:p>
            <a:pPr lvl="1"/>
            <a:r>
              <a:rPr lang="en-US" dirty="0"/>
              <a:t>Schema: </a:t>
            </a:r>
            <a:r>
              <a:rPr lang="en-US" dirty="0" err="1"/>
              <a:t>evChargers</a:t>
            </a:r>
            <a:endParaRPr lang="en-US" dirty="0"/>
          </a:p>
          <a:p>
            <a:pPr lvl="1"/>
            <a:r>
              <a:rPr lang="en-US" dirty="0"/>
              <a:t>New Table Name: </a:t>
            </a:r>
            <a:r>
              <a:rPr lang="en-US" dirty="0" err="1"/>
              <a:t>EV_Charging_Tristate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23605" y="829670"/>
            <a:ext cx="5176932" cy="25993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605" y="3845672"/>
            <a:ext cx="5176932" cy="218265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73311F5-D90A-56F5-7221-6B10C864F52A}"/>
              </a:ext>
            </a:extLst>
          </p:cNvPr>
          <p:cNvSpPr/>
          <p:nvPr/>
        </p:nvSpPr>
        <p:spPr>
          <a:xfrm>
            <a:off x="177733" y="0"/>
            <a:ext cx="267854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B01957-98B8-1ACA-86FE-D28586D2CB42}"/>
              </a:ext>
            </a:extLst>
          </p:cNvPr>
          <p:cNvSpPr/>
          <p:nvPr/>
        </p:nvSpPr>
        <p:spPr>
          <a:xfrm>
            <a:off x="235527" y="221058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ETL Process - Continued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8835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Developed a Python script within the pipeline to extract the clean dataset to a JSON file.</a:t>
            </a:r>
          </a:p>
          <a:p>
            <a:r>
              <a:rPr lang="en-US" dirty="0"/>
              <a:t>After extraction, added the data to GitHub to establish a static API webpage.</a:t>
            </a:r>
          </a:p>
          <a:p>
            <a:r>
              <a:rPr lang="en-US" dirty="0"/>
              <a:t>The static API webpage is accessible at the following URL: </a:t>
            </a:r>
            <a:r>
              <a:rPr lang="en-US" dirty="0">
                <a:hlinkClick r:id="rId2"/>
              </a:rPr>
              <a:t>https://marinelloc.github.io/Proj_3/data/tristatecharingstations.json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93498" y="1825625"/>
            <a:ext cx="4333449" cy="28116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1168" y="3806890"/>
            <a:ext cx="3453108" cy="284583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9AFD55F-7D8C-F180-0DD9-5DDEF7B92183}"/>
              </a:ext>
            </a:extLst>
          </p:cNvPr>
          <p:cNvSpPr/>
          <p:nvPr/>
        </p:nvSpPr>
        <p:spPr>
          <a:xfrm>
            <a:off x="177733" y="0"/>
            <a:ext cx="267854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B3BEE2-7573-4225-B484-3D81FE0DB902}"/>
              </a:ext>
            </a:extLst>
          </p:cNvPr>
          <p:cNvSpPr/>
          <p:nvPr/>
        </p:nvSpPr>
        <p:spPr>
          <a:xfrm>
            <a:off x="235527" y="221058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ETL – PostgreSQL -&gt; JSON -&gt; GitHub Static API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418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838201" y="1253331"/>
            <a:ext cx="5181600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Retrieved data from the API for integration into JavaScript logic.</a:t>
            </a:r>
          </a:p>
          <a:p>
            <a:r>
              <a:rPr lang="en-US" dirty="0"/>
              <a:t>Incorporated the data into the JavaScript code.</a:t>
            </a:r>
          </a:p>
          <a:p>
            <a:r>
              <a:rPr lang="en-US" dirty="0"/>
              <a:t>Integrated the JavaScript code into the index.html file.</a:t>
            </a:r>
          </a:p>
          <a:p>
            <a:r>
              <a:rPr lang="en-US" dirty="0"/>
              <a:t>Utilized Live Server to preview the data.</a:t>
            </a:r>
          </a:p>
          <a:p>
            <a:r>
              <a:rPr lang="en-US" dirty="0"/>
              <a:t>Deployed a static webpage on GitHub to make the data publicly accessible.</a:t>
            </a:r>
          </a:p>
          <a:p>
            <a:r>
              <a:rPr lang="en-US" dirty="0"/>
              <a:t>The static webpage can be viewed at: </a:t>
            </a:r>
            <a:r>
              <a:rPr lang="en-US" dirty="0">
                <a:hlinkClick r:id="rId2"/>
              </a:rPr>
              <a:t>https://marinelloc.github.io/Proj_3/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1" y="1654647"/>
            <a:ext cx="5181600" cy="269823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A10D1C4-F382-3737-B775-1184B4943FFC}"/>
              </a:ext>
            </a:extLst>
          </p:cNvPr>
          <p:cNvSpPr/>
          <p:nvPr/>
        </p:nvSpPr>
        <p:spPr>
          <a:xfrm>
            <a:off x="177733" y="0"/>
            <a:ext cx="267854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C2A40-7985-44FA-B9DF-AF48A9865739}"/>
              </a:ext>
            </a:extLst>
          </p:cNvPr>
          <p:cNvSpPr/>
          <p:nvPr/>
        </p:nvSpPr>
        <p:spPr>
          <a:xfrm>
            <a:off x="235527" y="221058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GitHub Static </a:t>
            </a:r>
            <a:r>
              <a:rPr lang="en-US" dirty="0" err="1"/>
              <a:t>EvChargers</a:t>
            </a:r>
            <a:r>
              <a:rPr lang="en-US" dirty="0"/>
              <a:t> JS-&gt; index.html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085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A10D1C4-F382-3737-B775-1184B4943FFC}"/>
              </a:ext>
            </a:extLst>
          </p:cNvPr>
          <p:cNvSpPr/>
          <p:nvPr/>
        </p:nvSpPr>
        <p:spPr>
          <a:xfrm>
            <a:off x="177733" y="0"/>
            <a:ext cx="267854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C2A40-7985-44FA-B9DF-AF48A9865739}"/>
              </a:ext>
            </a:extLst>
          </p:cNvPr>
          <p:cNvSpPr/>
          <p:nvPr/>
        </p:nvSpPr>
        <p:spPr>
          <a:xfrm>
            <a:off x="471055" y="212138"/>
            <a:ext cx="11720945" cy="4722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Web App Design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0" name="Google Shape;55;p13">
            <a:extLst>
              <a:ext uri="{FF2B5EF4-FFF2-40B4-BE49-F238E27FC236}">
                <a16:creationId xmlns:a16="http://schemas.microsoft.com/office/drawing/2014/main" id="{5FD2DC44-FAEC-BA3F-CCD5-D4E82679ABE3}"/>
              </a:ext>
            </a:extLst>
          </p:cNvPr>
          <p:cNvSpPr txBox="1"/>
          <p:nvPr/>
        </p:nvSpPr>
        <p:spPr>
          <a:xfrm>
            <a:off x="634136" y="840300"/>
            <a:ext cx="3772000" cy="27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2400"/>
              </a:spcBef>
              <a:buClr>
                <a:schemeClr val="dk1"/>
              </a:buClr>
              <a:buSzPts val="1100"/>
            </a:pPr>
            <a:r>
              <a:rPr lang="en" sz="2267" b="1" dirty="0">
                <a:solidFill>
                  <a:schemeClr val="dk1"/>
                </a:solidFill>
              </a:rPr>
              <a:t>1. </a:t>
            </a:r>
            <a:r>
              <a:rPr lang="en" sz="2267" b="1" dirty="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index.html</a:t>
            </a:r>
            <a:endParaRPr sz="2267" b="1" dirty="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  <a:spcBef>
                <a:spcPts val="1867"/>
              </a:spcBef>
              <a:buClr>
                <a:schemeClr val="dk1"/>
              </a:buClr>
              <a:buSzPts val="1100"/>
            </a:pPr>
            <a:r>
              <a:rPr lang="en" sz="1733" b="1" dirty="0">
                <a:solidFill>
                  <a:schemeClr val="dk1"/>
                </a:solidFill>
              </a:rPr>
              <a:t>Purpose:</a:t>
            </a:r>
            <a:endParaRPr sz="1733" b="1" dirty="0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100"/>
              <a:buChar char="●"/>
            </a:pPr>
            <a:r>
              <a:rPr lang="en" sz="1467" dirty="0">
                <a:solidFill>
                  <a:schemeClr val="dk1"/>
                </a:solidFill>
              </a:rPr>
              <a:t>Renders the main HTML structure.</a:t>
            </a:r>
            <a:endParaRPr sz="1467" dirty="0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buClr>
                <a:schemeClr val="dk1"/>
              </a:buClr>
              <a:buSzPts val="1100"/>
              <a:buChar char="●"/>
            </a:pPr>
            <a:r>
              <a:rPr lang="en" sz="1467" dirty="0">
                <a:solidFill>
                  <a:schemeClr val="dk1"/>
                </a:solidFill>
              </a:rPr>
              <a:t>Links necessary libraries and stylesheets.</a:t>
            </a:r>
            <a:endParaRPr sz="1467" dirty="0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buClr>
                <a:schemeClr val="dk1"/>
              </a:buClr>
              <a:buSzPts val="1100"/>
              <a:buChar char="●"/>
            </a:pPr>
            <a:r>
              <a:rPr lang="en" sz="1467" dirty="0">
                <a:solidFill>
                  <a:schemeClr val="dk1"/>
                </a:solidFill>
              </a:rPr>
              <a:t>Defines the layout of the web page.</a:t>
            </a:r>
            <a:endParaRPr sz="1467" dirty="0">
              <a:solidFill>
                <a:schemeClr val="dk1"/>
              </a:solidFill>
            </a:endParaRPr>
          </a:p>
          <a:p>
            <a:pPr>
              <a:spcBef>
                <a:spcPts val="1600"/>
              </a:spcBef>
            </a:pPr>
            <a:endParaRPr sz="400" dirty="0">
              <a:solidFill>
                <a:schemeClr val="dk2"/>
              </a:solidFill>
            </a:endParaRPr>
          </a:p>
        </p:txBody>
      </p:sp>
      <p:sp>
        <p:nvSpPr>
          <p:cNvPr id="11" name="Google Shape;56;p13">
            <a:extLst>
              <a:ext uri="{FF2B5EF4-FFF2-40B4-BE49-F238E27FC236}">
                <a16:creationId xmlns:a16="http://schemas.microsoft.com/office/drawing/2014/main" id="{1F162F78-CB69-9016-2728-69E5CF767DF1}"/>
              </a:ext>
            </a:extLst>
          </p:cNvPr>
          <p:cNvSpPr txBox="1"/>
          <p:nvPr/>
        </p:nvSpPr>
        <p:spPr>
          <a:xfrm>
            <a:off x="6248269" y="821100"/>
            <a:ext cx="3772000" cy="2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2400"/>
              </a:spcBef>
              <a:buClr>
                <a:schemeClr val="dk1"/>
              </a:buClr>
              <a:buSzPts val="1100"/>
            </a:pPr>
            <a:r>
              <a:rPr lang="en" sz="2267" b="1">
                <a:solidFill>
                  <a:schemeClr val="dk1"/>
                </a:solidFill>
              </a:rPr>
              <a:t>2. </a:t>
            </a:r>
            <a:r>
              <a:rPr lang="en" sz="2267" b="1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style.css</a:t>
            </a:r>
            <a:endParaRPr sz="2267" b="1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  <a:spcBef>
                <a:spcPts val="1867"/>
              </a:spcBef>
              <a:buClr>
                <a:schemeClr val="dk1"/>
              </a:buClr>
              <a:buSzPts val="1100"/>
            </a:pPr>
            <a:r>
              <a:rPr lang="en" sz="1733" b="1">
                <a:solidFill>
                  <a:schemeClr val="dk1"/>
                </a:solidFill>
              </a:rPr>
              <a:t>Purpose:</a:t>
            </a:r>
            <a:endParaRPr sz="1733" b="1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100"/>
              <a:buChar char="●"/>
            </a:pPr>
            <a:r>
              <a:rPr lang="en" sz="1467">
                <a:solidFill>
                  <a:schemeClr val="dk1"/>
                </a:solidFill>
              </a:rPr>
              <a:t>Defines styles for HTML elements.</a:t>
            </a:r>
            <a:endParaRPr sz="1467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buClr>
                <a:schemeClr val="dk1"/>
              </a:buClr>
              <a:buSzPts val="1100"/>
              <a:buChar char="●"/>
            </a:pPr>
            <a:r>
              <a:rPr lang="en" sz="1467">
                <a:solidFill>
                  <a:schemeClr val="dk1"/>
                </a:solidFill>
              </a:rPr>
              <a:t>Customizes the appearance of the web page.</a:t>
            </a:r>
            <a:endParaRPr sz="1467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buClr>
                <a:schemeClr val="dk1"/>
              </a:buClr>
              <a:buSzPts val="1100"/>
              <a:buChar char="●"/>
            </a:pPr>
            <a:r>
              <a:rPr lang="en" sz="1467">
                <a:solidFill>
                  <a:schemeClr val="dk1"/>
                </a:solidFill>
              </a:rPr>
              <a:t>Ensures consistency in design and layout.</a:t>
            </a:r>
            <a:endParaRPr sz="1467">
              <a:solidFill>
                <a:schemeClr val="dk1"/>
              </a:solidFill>
            </a:endParaRPr>
          </a:p>
          <a:p>
            <a:pPr marL="609585">
              <a:lnSpc>
                <a:spcPct val="115000"/>
              </a:lnSpc>
              <a:spcBef>
                <a:spcPts val="1600"/>
              </a:spcBef>
            </a:pPr>
            <a:endParaRPr sz="2267" b="1">
              <a:solidFill>
                <a:schemeClr val="dk1"/>
              </a:solidFill>
            </a:endParaRPr>
          </a:p>
          <a:p>
            <a:pPr>
              <a:spcBef>
                <a:spcPts val="1600"/>
              </a:spcBef>
            </a:pPr>
            <a:endParaRPr sz="400">
              <a:solidFill>
                <a:schemeClr val="dk2"/>
              </a:solidFill>
            </a:endParaRPr>
          </a:p>
        </p:txBody>
      </p:sp>
      <p:sp>
        <p:nvSpPr>
          <p:cNvPr id="12" name="Google Shape;57;p13">
            <a:extLst>
              <a:ext uri="{FF2B5EF4-FFF2-40B4-BE49-F238E27FC236}">
                <a16:creationId xmlns:a16="http://schemas.microsoft.com/office/drawing/2014/main" id="{C192EBEE-602D-D7E0-057D-5B154ABF1F5F}"/>
              </a:ext>
            </a:extLst>
          </p:cNvPr>
          <p:cNvSpPr txBox="1"/>
          <p:nvPr/>
        </p:nvSpPr>
        <p:spPr>
          <a:xfrm>
            <a:off x="634136" y="3617867"/>
            <a:ext cx="3772000" cy="28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2400"/>
              </a:spcBef>
              <a:buClr>
                <a:schemeClr val="dk1"/>
              </a:buClr>
              <a:buSzPts val="1100"/>
            </a:pPr>
            <a:r>
              <a:rPr lang="en" sz="2267" b="1" dirty="0">
                <a:solidFill>
                  <a:schemeClr val="dk1"/>
                </a:solidFill>
              </a:rPr>
              <a:t>3. </a:t>
            </a:r>
            <a:r>
              <a:rPr lang="en" sz="2267" b="1" dirty="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logic.js</a:t>
            </a:r>
            <a:endParaRPr sz="2267" b="1" dirty="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  <a:spcBef>
                <a:spcPts val="1867"/>
              </a:spcBef>
              <a:buClr>
                <a:schemeClr val="dk1"/>
              </a:buClr>
              <a:buSzPts val="1100"/>
            </a:pPr>
            <a:r>
              <a:rPr lang="en" sz="1733" b="1" dirty="0">
                <a:solidFill>
                  <a:schemeClr val="dk1"/>
                </a:solidFill>
              </a:rPr>
              <a:t>Purpose:</a:t>
            </a:r>
            <a:endParaRPr sz="1733" b="1" dirty="0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100"/>
              <a:buChar char="●"/>
            </a:pPr>
            <a:r>
              <a:rPr lang="en" sz="1467" dirty="0">
                <a:solidFill>
                  <a:schemeClr val="dk1"/>
                </a:solidFill>
              </a:rPr>
              <a:t>Implements client-side JavaScript logic.</a:t>
            </a:r>
            <a:endParaRPr sz="1467" dirty="0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buClr>
                <a:schemeClr val="dk1"/>
              </a:buClr>
              <a:buSzPts val="1100"/>
              <a:buChar char="●"/>
            </a:pPr>
            <a:r>
              <a:rPr lang="en" sz="1467" dirty="0">
                <a:solidFill>
                  <a:schemeClr val="dk1"/>
                </a:solidFill>
              </a:rPr>
              <a:t>Initializes the Leaflet map and tile layers.</a:t>
            </a:r>
            <a:endParaRPr sz="1467" dirty="0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buClr>
                <a:schemeClr val="dk1"/>
              </a:buClr>
              <a:buSzPts val="1100"/>
              <a:buChar char="●"/>
            </a:pPr>
            <a:r>
              <a:rPr lang="en" sz="1467" dirty="0">
                <a:solidFill>
                  <a:schemeClr val="dk1"/>
                </a:solidFill>
              </a:rPr>
              <a:t>Fetches data from the server based on user interactions.</a:t>
            </a:r>
            <a:endParaRPr sz="1467" dirty="0">
              <a:solidFill>
                <a:schemeClr val="dk1"/>
              </a:solidFill>
            </a:endParaRPr>
          </a:p>
          <a:p>
            <a:pPr marL="609585">
              <a:lnSpc>
                <a:spcPct val="115000"/>
              </a:lnSpc>
              <a:spcBef>
                <a:spcPts val="1600"/>
              </a:spcBef>
            </a:pPr>
            <a:endParaRPr sz="2267" b="1" dirty="0">
              <a:solidFill>
                <a:schemeClr val="dk1"/>
              </a:solidFill>
            </a:endParaRPr>
          </a:p>
          <a:p>
            <a:pPr>
              <a:spcBef>
                <a:spcPts val="1600"/>
              </a:spcBef>
            </a:pPr>
            <a:endParaRPr sz="400" dirty="0">
              <a:solidFill>
                <a:schemeClr val="dk2"/>
              </a:solidFill>
            </a:endParaRPr>
          </a:p>
        </p:txBody>
      </p:sp>
      <p:sp>
        <p:nvSpPr>
          <p:cNvPr id="13" name="Google Shape;58;p13">
            <a:extLst>
              <a:ext uri="{FF2B5EF4-FFF2-40B4-BE49-F238E27FC236}">
                <a16:creationId xmlns:a16="http://schemas.microsoft.com/office/drawing/2014/main" id="{B7B2D6A2-C64E-9DE1-D0ED-8D8BF6A85FE5}"/>
              </a:ext>
            </a:extLst>
          </p:cNvPr>
          <p:cNvSpPr txBox="1"/>
          <p:nvPr/>
        </p:nvSpPr>
        <p:spPr>
          <a:xfrm>
            <a:off x="6248269" y="3617867"/>
            <a:ext cx="3772000" cy="29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2400"/>
              </a:spcBef>
              <a:buClr>
                <a:schemeClr val="dk1"/>
              </a:buClr>
              <a:buSzPts val="1100"/>
            </a:pPr>
            <a:r>
              <a:rPr lang="en" sz="2267" b="1">
                <a:solidFill>
                  <a:schemeClr val="dk1"/>
                </a:solidFill>
              </a:rPr>
              <a:t>4. </a:t>
            </a:r>
            <a:r>
              <a:rPr lang="en" sz="2267" b="1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server.js</a:t>
            </a:r>
            <a:endParaRPr sz="2267" b="1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>
              <a:lnSpc>
                <a:spcPct val="115000"/>
              </a:lnSpc>
              <a:spcBef>
                <a:spcPts val="1867"/>
              </a:spcBef>
              <a:buClr>
                <a:schemeClr val="dk1"/>
              </a:buClr>
              <a:buSzPts val="1100"/>
            </a:pPr>
            <a:r>
              <a:rPr lang="en" sz="1733" b="1">
                <a:solidFill>
                  <a:schemeClr val="dk1"/>
                </a:solidFill>
              </a:rPr>
              <a:t>Purpose:</a:t>
            </a:r>
            <a:endParaRPr sz="1733" b="1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spcBef>
                <a:spcPts val="1600"/>
              </a:spcBef>
              <a:buClr>
                <a:schemeClr val="dk1"/>
              </a:buClr>
              <a:buSzPts val="1100"/>
              <a:buChar char="●"/>
            </a:pPr>
            <a:r>
              <a:rPr lang="en" sz="1467">
                <a:solidFill>
                  <a:schemeClr val="dk1"/>
                </a:solidFill>
              </a:rPr>
              <a:t>Sets up an Express server.</a:t>
            </a:r>
            <a:endParaRPr sz="1467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buClr>
                <a:schemeClr val="dk1"/>
              </a:buClr>
              <a:buSzPts val="1100"/>
              <a:buChar char="●"/>
            </a:pPr>
            <a:r>
              <a:rPr lang="en" sz="1467">
                <a:solidFill>
                  <a:schemeClr val="dk1"/>
                </a:solidFill>
              </a:rPr>
              <a:t>Handles requests to fetch data from a PostgreSQL database.</a:t>
            </a:r>
            <a:endParaRPr sz="1467">
              <a:solidFill>
                <a:schemeClr val="dk1"/>
              </a:solidFill>
            </a:endParaRPr>
          </a:p>
          <a:p>
            <a:pPr marL="609585" indent="-397923">
              <a:lnSpc>
                <a:spcPct val="115000"/>
              </a:lnSpc>
              <a:buClr>
                <a:schemeClr val="dk1"/>
              </a:buClr>
              <a:buSzPts val="1100"/>
              <a:buChar char="●"/>
            </a:pPr>
            <a:r>
              <a:rPr lang="en" sz="1467">
                <a:solidFill>
                  <a:schemeClr val="dk1"/>
                </a:solidFill>
              </a:rPr>
              <a:t>Manages CORS and database connections.</a:t>
            </a:r>
            <a:endParaRPr sz="1467">
              <a:solidFill>
                <a:schemeClr val="dk1"/>
              </a:solidFill>
            </a:endParaRPr>
          </a:p>
          <a:p>
            <a:pPr marL="609585">
              <a:lnSpc>
                <a:spcPct val="115000"/>
              </a:lnSpc>
              <a:spcBef>
                <a:spcPts val="1600"/>
              </a:spcBef>
            </a:pPr>
            <a:endParaRPr sz="2267" b="1">
              <a:solidFill>
                <a:schemeClr val="dk1"/>
              </a:solidFill>
            </a:endParaRPr>
          </a:p>
          <a:p>
            <a:pPr>
              <a:spcBef>
                <a:spcPts val="1600"/>
              </a:spcBef>
            </a:pPr>
            <a:endParaRPr sz="4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272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F7E4A90C873A4D985E911C934935EF" ma:contentTypeVersion="0" ma:contentTypeDescription="Create a new document." ma:contentTypeScope="" ma:versionID="44509ecea2f448811df9dab7e9cb866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cdf5c89ab05a4a3865f6aa57630633d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5EE9BA9-EF7E-4250-B5B1-10F16C62C692}">
  <ds:schemaRefs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80B7936-67D0-4E41-9382-390F151BDC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B417C1-4BF0-4FC8-A154-498E3FDF4C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91735711-3074-40fb-abee-245951e65a67}" enabled="1" method="Standard" siteId="{490bf92a-5045-4d52-9812-6b2f8bf300da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5227</TotalTime>
  <Words>717</Words>
  <Application>Microsoft Office PowerPoint</Application>
  <PresentationFormat>Widescreen</PresentationFormat>
  <Paragraphs>125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Slack-Lato</vt:lpstr>
      <vt:lpstr>Arial</vt:lpstr>
      <vt:lpstr>Calibri</vt:lpstr>
      <vt:lpstr>Calibri Light</vt:lpstr>
      <vt:lpstr>Helvetica</vt:lpstr>
      <vt:lpstr>Open Sans</vt:lpstr>
      <vt:lpstr>Roboto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Anupam sasmal</dc:creator>
  <cp:lastModifiedBy>Administrator</cp:lastModifiedBy>
  <cp:revision>51</cp:revision>
  <dcterms:created xsi:type="dcterms:W3CDTF">2024-01-10T00:06:39Z</dcterms:created>
  <dcterms:modified xsi:type="dcterms:W3CDTF">2024-04-16T22:50:35Z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0x0101003FF7E4A90C873A4D985E911C934935EF</vt:lpwstr>
  </property>
</Properties>
</file>

<file path=docProps/thumbnail.jpeg>
</file>